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8" r:id="rId1"/>
  </p:sldMasterIdLst>
  <p:notesMasterIdLst>
    <p:notesMasterId r:id="rId34"/>
  </p:notesMasterIdLst>
  <p:handoutMasterIdLst>
    <p:handoutMasterId r:id="rId35"/>
  </p:handout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70" r:id="rId14"/>
    <p:sldId id="280" r:id="rId15"/>
    <p:sldId id="281" r:id="rId16"/>
    <p:sldId id="271" r:id="rId17"/>
    <p:sldId id="272" r:id="rId18"/>
    <p:sldId id="273" r:id="rId19"/>
    <p:sldId id="274" r:id="rId20"/>
    <p:sldId id="275" r:id="rId21"/>
    <p:sldId id="276" r:id="rId22"/>
    <p:sldId id="277" r:id="rId23"/>
    <p:sldId id="278" r:id="rId24"/>
    <p:sldId id="279" r:id="rId25"/>
    <p:sldId id="282" r:id="rId26"/>
    <p:sldId id="283" r:id="rId27"/>
    <p:sldId id="284" r:id="rId28"/>
    <p:sldId id="285" r:id="rId29"/>
    <p:sldId id="286" r:id="rId30"/>
    <p:sldId id="288" r:id="rId31"/>
    <p:sldId id="289" r:id="rId32"/>
    <p:sldId id="287"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24" y="-102"/>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586"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E143B0-A6D4-461A-85FD-4234E3CD7AF3}" type="datetimeFigureOut">
              <a:rPr lang="zh-CN" altLang="en-US" smtClean="0"/>
              <a:pPr/>
              <a:t>2019-07-13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092D243-1197-4E30-B809-F8A7B6E4814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973EF1-5535-4F99-BFAA-3AA96F82E423}" type="datetimeFigureOut">
              <a:rPr lang="zh-CN" altLang="en-US" smtClean="0"/>
              <a:pPr/>
              <a:t>2019-07-13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F6AEF-369F-407C-8F81-40B8045011E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4" name="标题 13"/>
          <p:cNvSpPr>
            <a:spLocks noGrp="1"/>
          </p:cNvSpPr>
          <p:nvPr>
            <p:ph type="ctrTitle"/>
          </p:nvPr>
        </p:nvSpPr>
        <p:spPr>
          <a:xfrm>
            <a:off x="1432560" y="359898"/>
            <a:ext cx="7406640" cy="1472184"/>
          </a:xfrm>
        </p:spPr>
        <p:txBody>
          <a:bodyPr anchor="b"/>
          <a:lstStyle>
            <a:lvl1pPr algn="l">
              <a:defRPr/>
            </a:lvl1pPr>
            <a:extLst/>
          </a:lstStyle>
          <a:p>
            <a:r>
              <a:rPr kumimoji="0" lang="zh-CN" altLang="en-US" smtClean="0"/>
              <a:t>单击此处编辑母版标题样式</a:t>
            </a:r>
            <a:endParaRPr kumimoji="0" lang="en-US"/>
          </a:p>
        </p:txBody>
      </p:sp>
      <p:sp>
        <p:nvSpPr>
          <p:cNvPr id="22" name="副标题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sp>
        <p:nvSpPr>
          <p:cNvPr id="7" name="日期占位符 6"/>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20" name="页脚占位符 19"/>
          <p:cNvSpPr>
            <a:spLocks noGrp="1"/>
          </p:cNvSpPr>
          <p:nvPr>
            <p:ph type="ftr" sz="quarter" idx="11"/>
          </p:nvPr>
        </p:nvSpPr>
        <p:spPr/>
        <p:txBody>
          <a:bodyPr/>
          <a:lstStyle>
            <a:extLst/>
          </a:lstStyle>
          <a:p>
            <a:endParaRPr lang="zh-CN" altLang="en-US"/>
          </a:p>
        </p:txBody>
      </p:sp>
      <p:sp>
        <p:nvSpPr>
          <p:cNvPr id="10" name="灯片编号占位符 9"/>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
        <p:nvSpPr>
          <p:cNvPr id="8" name="椭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椭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274639"/>
            <a:ext cx="1828800" cy="5851525"/>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1143000" y="274640"/>
            <a:ext cx="55626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标题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椭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椭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435608" y="274320"/>
            <a:ext cx="7498080" cy="1143000"/>
          </a:xfrm>
        </p:spPr>
        <p:txBody>
          <a:bodyPr anchor="ct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占位符 1"/>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extLst/>
          </a:lstStyle>
          <a:p>
            <a:fld id="{9C0BA95C-17C2-45A8-B95A-3952C65F8AB0}" type="datetimeFigureOut">
              <a:rPr lang="zh-CN" altLang="en-US" smtClean="0"/>
              <a:pPr/>
              <a:t>2019-07-13</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DB6551BD-2CB3-4F9B-B74E-5AE38CD4AF8E}" type="slidenum">
              <a:rPr lang="zh-CN" altLang="en-US" smtClean="0"/>
              <a:pPr/>
              <a:t>‹#›</a:t>
            </a:fld>
            <a:endParaRPr lang="zh-CN"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图片占位符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CN" altLang="en-US" smtClean="0"/>
              <a:t>单击图标添加图片</a:t>
            </a:r>
            <a:endParaRPr kumimoji="0" lang="en-US" dirty="0"/>
          </a:p>
        </p:txBody>
      </p:sp>
      <p:sp>
        <p:nvSpPr>
          <p:cNvPr id="9" name="流程图: 过程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图: 过程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本占位符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饼形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椭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同心圆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标题占位符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CN" altLang="en-US" smtClean="0"/>
              <a:t>单击此处编辑母版标题样式</a:t>
            </a:r>
            <a:endParaRPr kumimoji="0" lang="en-US"/>
          </a:p>
        </p:txBody>
      </p:sp>
      <p:sp>
        <p:nvSpPr>
          <p:cNvPr id="9" name="文本占位符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24" name="日期占位符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C0BA95C-17C2-45A8-B95A-3952C65F8AB0}" type="datetimeFigureOut">
              <a:rPr lang="zh-CN" altLang="en-US" smtClean="0"/>
              <a:pPr/>
              <a:t>2019-07-13</a:t>
            </a:fld>
            <a:endParaRPr lang="zh-CN" altLang="en-US"/>
          </a:p>
        </p:txBody>
      </p:sp>
      <p:sp>
        <p:nvSpPr>
          <p:cNvPr id="10" name="页脚占位符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CN" altLang="en-US"/>
          </a:p>
        </p:txBody>
      </p:sp>
      <p:sp>
        <p:nvSpPr>
          <p:cNvPr id="22" name="灯片编号占位符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B6551BD-2CB3-4F9B-B74E-5AE38CD4AF8E}" type="slidenum">
              <a:rPr lang="zh-CN" altLang="en-US" smtClean="0"/>
              <a:pPr/>
              <a:t>‹#›</a:t>
            </a:fld>
            <a:endParaRPr lang="zh-CN"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95536" y="1484784"/>
            <a:ext cx="8458200" cy="1222375"/>
          </a:xfrm>
        </p:spPr>
        <p:txBody>
          <a:bodyPr>
            <a:noAutofit/>
          </a:bodyPr>
          <a:lstStyle/>
          <a:p>
            <a:r>
              <a:rPr lang="zh-CN" altLang="en-US" sz="6000" b="0" dirty="0" smtClean="0">
                <a:latin typeface="+mn-ea"/>
                <a:ea typeface="+mn-ea"/>
              </a:rPr>
              <a:t>预算支出绩效评价培训</a:t>
            </a:r>
            <a:endParaRPr lang="zh-CN" altLang="en-US" sz="6000" b="0" dirty="0">
              <a:latin typeface="+mn-ea"/>
              <a:ea typeface="+mn-ea"/>
            </a:endParaRPr>
          </a:p>
        </p:txBody>
      </p:sp>
      <p:sp>
        <p:nvSpPr>
          <p:cNvPr id="3" name="副标题 2"/>
          <p:cNvSpPr>
            <a:spLocks noGrp="1"/>
          </p:cNvSpPr>
          <p:nvPr>
            <p:ph type="subTitle" idx="1"/>
          </p:nvPr>
        </p:nvSpPr>
        <p:spPr>
          <a:xfrm>
            <a:off x="467544" y="3861048"/>
            <a:ext cx="8280920" cy="2160240"/>
          </a:xfrm>
        </p:spPr>
        <p:txBody>
          <a:bodyPr>
            <a:normAutofit/>
          </a:bodyPr>
          <a:lstStyle/>
          <a:p>
            <a:endParaRPr lang="en-US" altLang="zh-CN" sz="4000" dirty="0" smtClean="0"/>
          </a:p>
          <a:p>
            <a:pPr algn="r"/>
            <a:r>
              <a:rPr lang="zh-CN" altLang="en-US" sz="4000" b="1" dirty="0" smtClean="0">
                <a:solidFill>
                  <a:srgbClr val="002060"/>
                </a:solidFill>
              </a:rPr>
              <a:t>预算中心</a:t>
            </a:r>
            <a:endParaRPr lang="en-US" altLang="zh-CN" sz="4000" b="1" dirty="0" smtClean="0">
              <a:solidFill>
                <a:srgbClr val="002060"/>
              </a:solidFill>
            </a:endParaRPr>
          </a:p>
          <a:p>
            <a:pPr algn="r"/>
            <a:r>
              <a:rPr lang="en-US" altLang="zh-CN" sz="4000" b="1" dirty="0" smtClean="0">
                <a:solidFill>
                  <a:srgbClr val="002060"/>
                </a:solidFill>
              </a:rPr>
              <a:t>2019.7</a:t>
            </a:r>
            <a:endParaRPr lang="zh-CN" altLang="en-US" sz="4000" b="1"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预算执行中的问题</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92500" lnSpcReduction="20000"/>
          </a:bodyPr>
          <a:lstStyle/>
          <a:p>
            <a:r>
              <a:rPr lang="zh-CN" altLang="en-US" sz="4000" dirty="0" smtClean="0">
                <a:solidFill>
                  <a:srgbClr val="0070C0"/>
                </a:solidFill>
              </a:rPr>
              <a:t>进度缓慢（到考核时间，未开展工作）</a:t>
            </a:r>
            <a:endParaRPr lang="en-US" altLang="zh-CN" sz="4000" dirty="0" smtClean="0">
              <a:solidFill>
                <a:srgbClr val="0070C0"/>
              </a:solidFill>
            </a:endParaRPr>
          </a:p>
          <a:p>
            <a:r>
              <a:rPr lang="zh-CN" altLang="en-US" sz="4000" dirty="0" smtClean="0">
                <a:solidFill>
                  <a:srgbClr val="00B050"/>
                </a:solidFill>
              </a:rPr>
              <a:t>不关注批复预算要求，关注花钱</a:t>
            </a:r>
            <a:endParaRPr lang="en-US" altLang="zh-CN" sz="4000" dirty="0" smtClean="0">
              <a:solidFill>
                <a:srgbClr val="00B050"/>
              </a:solidFill>
            </a:endParaRPr>
          </a:p>
          <a:p>
            <a:r>
              <a:rPr lang="zh-CN" altLang="en-US" sz="4000" dirty="0" smtClean="0">
                <a:solidFill>
                  <a:srgbClr val="FF0000"/>
                </a:solidFill>
              </a:rPr>
              <a:t>前期绩效目标不合理（指标过高，时间计划不合理，定性指标过多（</a:t>
            </a:r>
            <a:r>
              <a:rPr lang="en-US" altLang="zh-CN" sz="4000" dirty="0" smtClean="0">
                <a:solidFill>
                  <a:srgbClr val="FF0000"/>
                </a:solidFill>
              </a:rPr>
              <a:t>60%</a:t>
            </a:r>
            <a:r>
              <a:rPr lang="zh-CN" altLang="en-US" sz="4000" dirty="0" smtClean="0">
                <a:solidFill>
                  <a:srgbClr val="FF0000"/>
                </a:solidFill>
              </a:rPr>
              <a:t>以上），核指标不明确）</a:t>
            </a:r>
            <a:endParaRPr lang="en-US" altLang="zh-CN" sz="4000" dirty="0" smtClean="0">
              <a:solidFill>
                <a:srgbClr val="FF0000"/>
              </a:solidFill>
            </a:endParaRPr>
          </a:p>
          <a:p>
            <a:r>
              <a:rPr lang="zh-CN" altLang="en-US" sz="4000" dirty="0" smtClean="0">
                <a:solidFill>
                  <a:srgbClr val="7030A0"/>
                </a:solidFill>
              </a:rPr>
              <a:t>预算执行不力，申请学校追加预算，重复追加预算</a:t>
            </a:r>
            <a:endParaRPr lang="en-US" altLang="zh-CN" sz="4000" dirty="0" smtClean="0">
              <a:solidFill>
                <a:srgbClr val="7030A0"/>
              </a:solidFill>
            </a:endParaRPr>
          </a:p>
          <a:p>
            <a:r>
              <a:rPr lang="zh-CN" altLang="en-US" sz="4000" dirty="0" smtClean="0">
                <a:solidFill>
                  <a:srgbClr val="00B050"/>
                </a:solidFill>
              </a:rPr>
              <a:t>多部门实施，归口难以管理</a:t>
            </a:r>
            <a:endParaRPr lang="en-US" altLang="zh-CN" sz="4000" dirty="0" smtClean="0">
              <a:solidFill>
                <a:srgbClr val="00B050"/>
              </a:solidFill>
            </a:endParaRPr>
          </a:p>
          <a:p>
            <a:r>
              <a:rPr lang="zh-CN" altLang="en-US" sz="4000" dirty="0" smtClean="0">
                <a:solidFill>
                  <a:srgbClr val="7030A0"/>
                </a:solidFill>
              </a:rPr>
              <a:t>学校基建任务，资金难以保障</a:t>
            </a:r>
            <a:endParaRPr lang="en-US" altLang="zh-CN" sz="4000" dirty="0" smtClean="0">
              <a:solidFill>
                <a:srgbClr val="7030A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预算绩效考核中的问题</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92500" lnSpcReduction="20000"/>
          </a:bodyPr>
          <a:lstStyle/>
          <a:p>
            <a:r>
              <a:rPr lang="zh-CN" altLang="en-US" sz="4000" dirty="0" smtClean="0">
                <a:solidFill>
                  <a:srgbClr val="0070C0"/>
                </a:solidFill>
              </a:rPr>
              <a:t>领导不重视  工作推进不按要求（</a:t>
            </a:r>
            <a:r>
              <a:rPr lang="en-US" altLang="zh-CN" sz="4000" dirty="0" smtClean="0">
                <a:solidFill>
                  <a:srgbClr val="0070C0"/>
                </a:solidFill>
              </a:rPr>
              <a:t>3</a:t>
            </a:r>
            <a:r>
              <a:rPr lang="zh-CN" altLang="en-US" sz="4000" dirty="0" smtClean="0">
                <a:solidFill>
                  <a:srgbClr val="0070C0"/>
                </a:solidFill>
              </a:rPr>
              <a:t>次）</a:t>
            </a:r>
            <a:endParaRPr lang="en-US" altLang="zh-CN" sz="4000" dirty="0" smtClean="0">
              <a:solidFill>
                <a:srgbClr val="0070C0"/>
              </a:solidFill>
            </a:endParaRPr>
          </a:p>
          <a:p>
            <a:r>
              <a:rPr lang="zh-CN" altLang="en-US" sz="4000" dirty="0" smtClean="0">
                <a:solidFill>
                  <a:srgbClr val="00B050"/>
                </a:solidFill>
              </a:rPr>
              <a:t>不认真总结和分析，报告撰写质量不高（评审原汁原味提供给专家和公开）</a:t>
            </a:r>
            <a:endParaRPr lang="en-US" altLang="zh-CN" sz="4000" dirty="0" smtClean="0">
              <a:solidFill>
                <a:srgbClr val="00B050"/>
              </a:solidFill>
            </a:endParaRPr>
          </a:p>
          <a:p>
            <a:r>
              <a:rPr lang="zh-CN" altLang="en-US" sz="4000" dirty="0" smtClean="0">
                <a:solidFill>
                  <a:srgbClr val="7030A0"/>
                </a:solidFill>
              </a:rPr>
              <a:t>不对照设立的绩效目标，设计打分标准，对照打分</a:t>
            </a:r>
            <a:endParaRPr lang="en-US" altLang="zh-CN" sz="4000" dirty="0" smtClean="0">
              <a:solidFill>
                <a:srgbClr val="7030A0"/>
              </a:solidFill>
            </a:endParaRPr>
          </a:p>
          <a:p>
            <a:r>
              <a:rPr lang="zh-CN" altLang="en-US" sz="4000" dirty="0" smtClean="0">
                <a:solidFill>
                  <a:srgbClr val="0070C0"/>
                </a:solidFill>
              </a:rPr>
              <a:t>撰写人不熟悉学校制度，不熟悉实施情况，简单总结交差</a:t>
            </a:r>
            <a:endParaRPr lang="en-US" altLang="zh-CN" sz="4000" dirty="0" smtClean="0">
              <a:solidFill>
                <a:srgbClr val="0070C0"/>
              </a:solidFill>
            </a:endParaRPr>
          </a:p>
          <a:p>
            <a:r>
              <a:rPr lang="zh-CN" altLang="en-US" sz="4000" dirty="0" smtClean="0">
                <a:solidFill>
                  <a:srgbClr val="0070C0"/>
                </a:solidFill>
              </a:rPr>
              <a:t>上报财政厅教育厅</a:t>
            </a:r>
            <a:r>
              <a:rPr lang="en-US" altLang="zh-CN" sz="4000" dirty="0" smtClean="0">
                <a:solidFill>
                  <a:srgbClr val="00B050"/>
                </a:solidFill>
              </a:rPr>
              <a:t>/</a:t>
            </a:r>
            <a:r>
              <a:rPr lang="zh-CN" altLang="en-US" sz="4000" dirty="0" smtClean="0">
                <a:solidFill>
                  <a:srgbClr val="00B050"/>
                </a:solidFill>
              </a:rPr>
              <a:t>经过修改审核评审</a:t>
            </a:r>
            <a:r>
              <a:rPr lang="en-US" altLang="zh-CN" sz="4000" dirty="0" smtClean="0">
                <a:solidFill>
                  <a:srgbClr val="00B050"/>
                </a:solidFill>
              </a:rPr>
              <a:t>/</a:t>
            </a:r>
            <a:r>
              <a:rPr lang="zh-CN" altLang="en-US" sz="4000" dirty="0" smtClean="0">
                <a:solidFill>
                  <a:srgbClr val="00B050"/>
                </a:solidFill>
              </a:rPr>
              <a:t>公开</a:t>
            </a:r>
            <a:endParaRPr lang="en-US" altLang="zh-CN" sz="4000" dirty="0" smtClean="0">
              <a:solidFill>
                <a:srgbClr val="00B050"/>
              </a:solidFill>
            </a:endParaRPr>
          </a:p>
          <a:p>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fontScale="90000"/>
          </a:bodyPr>
          <a:lstStyle/>
          <a:p>
            <a:r>
              <a:rPr lang="zh-CN" altLang="en-US" sz="5400" dirty="0" smtClean="0">
                <a:solidFill>
                  <a:srgbClr val="FF0000"/>
                </a:solidFill>
              </a:rPr>
              <a:t>年初部门预算编制</a:t>
            </a:r>
            <a:r>
              <a:rPr lang="en-US" altLang="zh-CN" sz="5400" dirty="0" smtClean="0">
                <a:solidFill>
                  <a:srgbClr val="FF0000"/>
                </a:solidFill>
              </a:rPr>
              <a:t>—</a:t>
            </a:r>
            <a:r>
              <a:rPr lang="zh-CN" altLang="en-US" sz="5400" dirty="0" smtClean="0">
                <a:solidFill>
                  <a:srgbClr val="FF0000"/>
                </a:solidFill>
              </a:rPr>
              <a:t>参照模板进行修改</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项目概况表</a:t>
            </a:r>
            <a:endParaRPr lang="en-US" altLang="zh-CN" sz="4000" dirty="0" smtClean="0">
              <a:solidFill>
                <a:srgbClr val="0070C0"/>
              </a:solidFill>
            </a:endParaRPr>
          </a:p>
          <a:p>
            <a:r>
              <a:rPr lang="zh-CN" altLang="en-US" sz="4000" dirty="0" smtClean="0">
                <a:solidFill>
                  <a:srgbClr val="0070C0"/>
                </a:solidFill>
              </a:rPr>
              <a:t>项目目标表</a:t>
            </a:r>
            <a:endParaRPr lang="en-US" altLang="zh-CN" sz="4000" dirty="0" smtClean="0">
              <a:solidFill>
                <a:srgbClr val="0070C0"/>
              </a:solidFill>
            </a:endParaRPr>
          </a:p>
          <a:p>
            <a:r>
              <a:rPr lang="zh-CN" altLang="en-US" sz="4000" dirty="0" smtClean="0">
                <a:solidFill>
                  <a:srgbClr val="0070C0"/>
                </a:solidFill>
              </a:rPr>
              <a:t>项目计划表</a:t>
            </a:r>
            <a:endParaRPr lang="en-US" altLang="zh-CN" sz="4000" dirty="0" smtClean="0">
              <a:solidFill>
                <a:srgbClr val="0070C0"/>
              </a:solidFill>
            </a:endParaRPr>
          </a:p>
          <a:p>
            <a:r>
              <a:rPr lang="zh-CN" altLang="en-US" sz="4000" dirty="0" smtClean="0">
                <a:solidFill>
                  <a:srgbClr val="0070C0"/>
                </a:solidFill>
              </a:rPr>
              <a:t>项目管理表</a:t>
            </a:r>
            <a:endParaRPr lang="en-US" altLang="zh-CN" sz="4000" dirty="0" smtClean="0">
              <a:solidFill>
                <a:srgbClr val="0070C0"/>
              </a:solidFill>
            </a:endParaRPr>
          </a:p>
          <a:p>
            <a:r>
              <a:rPr lang="zh-CN" altLang="en-US" sz="4000" dirty="0" smtClean="0">
                <a:solidFill>
                  <a:srgbClr val="0070C0"/>
                </a:solidFill>
              </a:rPr>
              <a:t>项目绩效目标表</a:t>
            </a:r>
            <a:endParaRPr lang="en-US" altLang="zh-CN" sz="4000" dirty="0" smtClean="0">
              <a:solidFill>
                <a:srgbClr val="0070C0"/>
              </a:solidFill>
            </a:endParaRPr>
          </a:p>
          <a:p>
            <a:r>
              <a:rPr lang="zh-CN" altLang="en-US" sz="4000" dirty="0" smtClean="0">
                <a:solidFill>
                  <a:srgbClr val="0070C0"/>
                </a:solidFill>
              </a:rPr>
              <a:t>省本级项目支出预算明细表</a:t>
            </a:r>
            <a:endParaRPr lang="en-US" altLang="zh-CN" sz="4000" dirty="0" smtClean="0">
              <a:solidFill>
                <a:srgbClr val="0070C0"/>
              </a:solidFill>
            </a:endParaRPr>
          </a:p>
          <a:p>
            <a:r>
              <a:rPr lang="zh-CN" altLang="en-US" sz="4000" dirty="0" smtClean="0">
                <a:solidFill>
                  <a:srgbClr val="0070C0"/>
                </a:solidFill>
              </a:rPr>
              <a:t>项目政府采购表</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fontScale="90000"/>
          </a:bodyPr>
          <a:lstStyle/>
          <a:p>
            <a:r>
              <a:rPr lang="zh-CN" altLang="en-US" sz="5400" dirty="0" smtClean="0">
                <a:solidFill>
                  <a:srgbClr val="FF0000"/>
                </a:solidFill>
              </a:rPr>
              <a:t>年初部门预算编制</a:t>
            </a:r>
            <a:r>
              <a:rPr lang="en-US" altLang="zh-CN" sz="5400" dirty="0" smtClean="0">
                <a:solidFill>
                  <a:srgbClr val="FF0000"/>
                </a:solidFill>
              </a:rPr>
              <a:t>—</a:t>
            </a:r>
            <a:r>
              <a:rPr lang="zh-CN" altLang="en-US" sz="5400" dirty="0" smtClean="0">
                <a:solidFill>
                  <a:srgbClr val="FF0000"/>
                </a:solidFill>
              </a:rPr>
              <a:t>参照模板进行修改</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项目概况表</a:t>
            </a:r>
            <a:endParaRPr lang="en-US" altLang="zh-CN" sz="4000" dirty="0" smtClean="0">
              <a:solidFill>
                <a:srgbClr val="0070C0"/>
              </a:solidFill>
            </a:endParaRPr>
          </a:p>
          <a:p>
            <a:r>
              <a:rPr lang="zh-CN" altLang="en-US" sz="4000" dirty="0" smtClean="0">
                <a:solidFill>
                  <a:srgbClr val="0070C0"/>
                </a:solidFill>
              </a:rPr>
              <a:t>项目目标表</a:t>
            </a:r>
            <a:endParaRPr lang="en-US" altLang="zh-CN" sz="4000" dirty="0" smtClean="0">
              <a:solidFill>
                <a:srgbClr val="0070C0"/>
              </a:solidFill>
            </a:endParaRPr>
          </a:p>
          <a:p>
            <a:r>
              <a:rPr lang="zh-CN" altLang="en-US" sz="4000" dirty="0" smtClean="0">
                <a:solidFill>
                  <a:srgbClr val="0070C0"/>
                </a:solidFill>
              </a:rPr>
              <a:t>项目计划表</a:t>
            </a:r>
            <a:endParaRPr lang="en-US" altLang="zh-CN" sz="4000" dirty="0" smtClean="0">
              <a:solidFill>
                <a:srgbClr val="0070C0"/>
              </a:solidFill>
            </a:endParaRPr>
          </a:p>
          <a:p>
            <a:r>
              <a:rPr lang="zh-CN" altLang="en-US" sz="4000" dirty="0" smtClean="0">
                <a:solidFill>
                  <a:srgbClr val="0070C0"/>
                </a:solidFill>
              </a:rPr>
              <a:t>项目管理表</a:t>
            </a:r>
            <a:endParaRPr lang="en-US" altLang="zh-CN" sz="4000" dirty="0" smtClean="0">
              <a:solidFill>
                <a:srgbClr val="0070C0"/>
              </a:solidFill>
            </a:endParaRPr>
          </a:p>
          <a:p>
            <a:r>
              <a:rPr lang="zh-CN" altLang="en-US" sz="4000" dirty="0" smtClean="0">
                <a:solidFill>
                  <a:srgbClr val="FF0000"/>
                </a:solidFill>
              </a:rPr>
              <a:t>项目绩效目标表</a:t>
            </a:r>
            <a:endParaRPr lang="en-US" altLang="zh-CN" sz="4000" dirty="0" smtClean="0">
              <a:solidFill>
                <a:srgbClr val="FF0000"/>
              </a:solidFill>
            </a:endParaRPr>
          </a:p>
          <a:p>
            <a:r>
              <a:rPr lang="zh-CN" altLang="en-US" sz="4000" dirty="0" smtClean="0">
                <a:solidFill>
                  <a:srgbClr val="FF0000"/>
                </a:solidFill>
              </a:rPr>
              <a:t>省本级项目支出预算明细表</a:t>
            </a:r>
            <a:endParaRPr lang="en-US" altLang="zh-CN" sz="4000" dirty="0" smtClean="0">
              <a:solidFill>
                <a:srgbClr val="FF0000"/>
              </a:solidFill>
            </a:endParaRPr>
          </a:p>
          <a:p>
            <a:r>
              <a:rPr lang="zh-CN" altLang="en-US" sz="4000" dirty="0" smtClean="0">
                <a:solidFill>
                  <a:srgbClr val="FF0000"/>
                </a:solidFill>
              </a:rPr>
              <a:t>项目政府采购表</a:t>
            </a:r>
            <a:endParaRPr lang="en-US" altLang="zh-CN" sz="4000" dirty="0"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项目绩效目标表</a:t>
            </a:r>
            <a:r>
              <a:rPr lang="en-US" altLang="zh-CN" sz="5400" dirty="0" smtClean="0">
                <a:solidFill>
                  <a:srgbClr val="0070C0"/>
                </a:solidFill>
              </a:rPr>
              <a:t>——</a:t>
            </a:r>
            <a:r>
              <a:rPr lang="zh-CN" altLang="en-US" sz="5400" dirty="0" smtClean="0">
                <a:solidFill>
                  <a:srgbClr val="0070C0"/>
                </a:solidFill>
              </a:rPr>
              <a:t>重点</a:t>
            </a:r>
            <a:endParaRPr lang="en-US" altLang="zh-CN" sz="5400" dirty="0" smtClean="0">
              <a:solidFill>
                <a:srgbClr val="0070C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FF0000"/>
                </a:solidFill>
              </a:rPr>
              <a:t>绩效</a:t>
            </a:r>
            <a:r>
              <a:rPr lang="zh-CN" altLang="en-US" sz="4000" dirty="0" smtClean="0">
                <a:solidFill>
                  <a:srgbClr val="00B050"/>
                </a:solidFill>
              </a:rPr>
              <a:t>总目标</a:t>
            </a:r>
            <a:endParaRPr lang="en-US" altLang="zh-CN" sz="4000" dirty="0" smtClean="0">
              <a:solidFill>
                <a:srgbClr val="00B050"/>
              </a:solidFill>
            </a:endParaRPr>
          </a:p>
          <a:p>
            <a:r>
              <a:rPr lang="zh-CN" altLang="en-US" sz="4000" dirty="0" smtClean="0">
                <a:solidFill>
                  <a:srgbClr val="00B050"/>
                </a:solidFill>
              </a:rPr>
              <a:t>分级指标</a:t>
            </a:r>
            <a:endParaRPr lang="en-US" altLang="zh-CN" sz="4000" dirty="0" smtClean="0">
              <a:solidFill>
                <a:srgbClr val="00B050"/>
              </a:solidFill>
            </a:endParaRPr>
          </a:p>
          <a:p>
            <a:r>
              <a:rPr lang="en-US" altLang="zh-CN" sz="4000" dirty="0" smtClean="0">
                <a:solidFill>
                  <a:srgbClr val="0070C0"/>
                </a:solidFill>
              </a:rPr>
              <a:t>        </a:t>
            </a:r>
            <a:r>
              <a:rPr lang="zh-CN" altLang="en-US" sz="4000" dirty="0" smtClean="0">
                <a:solidFill>
                  <a:srgbClr val="0070C0"/>
                </a:solidFill>
              </a:rPr>
              <a:t>定性指标</a:t>
            </a:r>
            <a:r>
              <a:rPr lang="zh-CN" altLang="en-US" sz="4000" dirty="0" smtClean="0">
                <a:solidFill>
                  <a:srgbClr val="FF0000"/>
                </a:solidFill>
              </a:rPr>
              <a:t>（不超过</a:t>
            </a:r>
            <a:r>
              <a:rPr lang="en-US" altLang="zh-CN" sz="4000" dirty="0" smtClean="0">
                <a:solidFill>
                  <a:srgbClr val="FF0000"/>
                </a:solidFill>
              </a:rPr>
              <a:t>40%</a:t>
            </a:r>
            <a:r>
              <a:rPr lang="zh-CN" altLang="en-US" sz="4000" dirty="0" smtClean="0">
                <a:solidFill>
                  <a:srgbClr val="FF0000"/>
                </a:solidFill>
              </a:rPr>
              <a:t>）   </a:t>
            </a:r>
            <a:endParaRPr lang="en-US" altLang="zh-CN" sz="4000" dirty="0" smtClean="0">
              <a:solidFill>
                <a:srgbClr val="FF0000"/>
              </a:solidFill>
            </a:endParaRPr>
          </a:p>
          <a:p>
            <a:r>
              <a:rPr lang="en-US" altLang="zh-CN" sz="4000" dirty="0" smtClean="0">
                <a:solidFill>
                  <a:srgbClr val="0070C0"/>
                </a:solidFill>
              </a:rPr>
              <a:t>        </a:t>
            </a:r>
            <a:r>
              <a:rPr lang="zh-CN" altLang="en-US" sz="4000" dirty="0" smtClean="0">
                <a:solidFill>
                  <a:srgbClr val="0070C0"/>
                </a:solidFill>
              </a:rPr>
              <a:t>定量指标</a:t>
            </a:r>
            <a:r>
              <a:rPr lang="zh-CN" altLang="en-US" sz="4000" dirty="0" smtClean="0">
                <a:solidFill>
                  <a:srgbClr val="FF0000"/>
                </a:solidFill>
              </a:rPr>
              <a:t>（不低于</a:t>
            </a:r>
            <a:r>
              <a:rPr lang="en-US" altLang="zh-CN" sz="4000" dirty="0" smtClean="0">
                <a:solidFill>
                  <a:srgbClr val="FF0000"/>
                </a:solidFill>
              </a:rPr>
              <a:t>60%</a:t>
            </a:r>
            <a:r>
              <a:rPr lang="zh-CN" altLang="en-US" sz="4000" dirty="0" smtClean="0">
                <a:solidFill>
                  <a:srgbClr val="FF0000"/>
                </a:solidFill>
              </a:rPr>
              <a:t>）</a:t>
            </a:r>
            <a:endParaRPr lang="en-US" altLang="zh-CN" sz="4000" dirty="0" smtClean="0">
              <a:solidFill>
                <a:srgbClr val="FF0000"/>
              </a:solidFill>
            </a:endParaRPr>
          </a:p>
          <a:p>
            <a:r>
              <a:rPr lang="en-US" altLang="zh-CN" sz="4000" dirty="0" smtClean="0">
                <a:solidFill>
                  <a:srgbClr val="FF0000"/>
                </a:solid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项目绩效目标表</a:t>
            </a:r>
            <a:r>
              <a:rPr lang="en-US" altLang="zh-CN" sz="5400" dirty="0" smtClean="0">
                <a:solidFill>
                  <a:srgbClr val="0070C0"/>
                </a:solidFill>
              </a:rPr>
              <a:t>—</a:t>
            </a:r>
            <a:r>
              <a:rPr lang="zh-CN" altLang="en-US" sz="5400" dirty="0" smtClean="0">
                <a:solidFill>
                  <a:srgbClr val="0070C0"/>
                </a:solidFill>
              </a:rPr>
              <a:t>核心指标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3600" dirty="0" smtClean="0">
                <a:solidFill>
                  <a:srgbClr val="00B050"/>
                </a:solidFill>
              </a:rPr>
              <a:t>确定依据</a:t>
            </a:r>
            <a:endParaRPr lang="en-US" altLang="zh-CN" sz="3600" dirty="0" smtClean="0">
              <a:solidFill>
                <a:srgbClr val="00B050"/>
              </a:solidFill>
            </a:endParaRPr>
          </a:p>
          <a:p>
            <a:r>
              <a:rPr lang="zh-CN" altLang="en-US" sz="3600" dirty="0" smtClean="0">
                <a:solidFill>
                  <a:srgbClr val="00B050"/>
                </a:solidFill>
              </a:rPr>
              <a:t>紧扣</a:t>
            </a:r>
            <a:r>
              <a:rPr lang="zh-CN" altLang="en-US" sz="3600" dirty="0" smtClean="0">
                <a:solidFill>
                  <a:srgbClr val="FF0000"/>
                </a:solidFill>
              </a:rPr>
              <a:t>国家战略、国家及云南省委省政府支持重点</a:t>
            </a:r>
            <a:endParaRPr lang="en-US" altLang="zh-CN" sz="3600" dirty="0" smtClean="0">
              <a:solidFill>
                <a:srgbClr val="FF0000"/>
              </a:solidFill>
            </a:endParaRPr>
          </a:p>
          <a:p>
            <a:r>
              <a:rPr lang="zh-CN" altLang="en-US" sz="3600" dirty="0" smtClean="0">
                <a:solidFill>
                  <a:srgbClr val="00B050"/>
                </a:solidFill>
              </a:rPr>
              <a:t>紧扣</a:t>
            </a:r>
            <a:r>
              <a:rPr lang="zh-CN" altLang="en-US" sz="3600" dirty="0" smtClean="0">
                <a:solidFill>
                  <a:srgbClr val="FF0000"/>
                </a:solidFill>
              </a:rPr>
              <a:t>办学条件、学科、专业、教育教学、人才培养指标</a:t>
            </a:r>
            <a:endParaRPr lang="en-US" altLang="zh-CN" sz="3600" dirty="0" smtClean="0">
              <a:solidFill>
                <a:srgbClr val="FF0000"/>
              </a:solidFill>
            </a:endParaRPr>
          </a:p>
          <a:p>
            <a:r>
              <a:rPr lang="zh-CN" altLang="en-US" sz="3600" dirty="0" smtClean="0">
                <a:solidFill>
                  <a:srgbClr val="00B050"/>
                </a:solidFill>
              </a:rPr>
              <a:t>紧扣</a:t>
            </a:r>
            <a:r>
              <a:rPr lang="zh-CN" altLang="en-US" sz="3600" dirty="0" smtClean="0">
                <a:solidFill>
                  <a:srgbClr val="FF0000"/>
                </a:solidFill>
              </a:rPr>
              <a:t>资金用途、资助重点</a:t>
            </a:r>
            <a:endParaRPr lang="en-US" altLang="zh-CN" sz="3600" dirty="0" smtClean="0">
              <a:solidFill>
                <a:srgbClr val="FF0000"/>
              </a:solidFill>
            </a:endParaRPr>
          </a:p>
          <a:p>
            <a:r>
              <a:rPr lang="zh-CN" altLang="en-US" sz="3600" dirty="0" smtClean="0">
                <a:solidFill>
                  <a:srgbClr val="00B050"/>
                </a:solidFill>
              </a:rPr>
              <a:t>紧扣</a:t>
            </a:r>
            <a:r>
              <a:rPr lang="zh-CN" altLang="en-US" sz="3600" dirty="0" smtClean="0">
                <a:solidFill>
                  <a:srgbClr val="FF0000"/>
                </a:solidFill>
              </a:rPr>
              <a:t>省高校实情、学校实际</a:t>
            </a:r>
            <a:endParaRPr lang="en-US" altLang="zh-CN" sz="3600" dirty="0" smtClean="0">
              <a:solidFill>
                <a:srgbClr val="FF0000"/>
              </a:solidFill>
            </a:endParaRPr>
          </a:p>
          <a:p>
            <a:r>
              <a:rPr lang="zh-CN" altLang="en-US" sz="3600" dirty="0" smtClean="0">
                <a:solidFill>
                  <a:srgbClr val="FF0000"/>
                </a:solidFill>
              </a:rPr>
              <a:t> </a:t>
            </a:r>
            <a:endParaRPr lang="en-US" altLang="zh-CN" sz="3600" dirty="0" smtClean="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fontScale="90000"/>
          </a:bodyPr>
          <a:lstStyle/>
          <a:p>
            <a:r>
              <a:rPr lang="zh-CN" altLang="en-US" sz="5400" dirty="0" smtClean="0">
                <a:solidFill>
                  <a:srgbClr val="FF0000"/>
                </a:solidFill>
              </a:rPr>
              <a:t>项目绩效目标表</a:t>
            </a:r>
            <a:r>
              <a:rPr lang="en-US" altLang="zh-CN" sz="5400" dirty="0" smtClean="0">
                <a:solidFill>
                  <a:srgbClr val="0070C0"/>
                </a:solidFill>
              </a:rPr>
              <a:t>—</a:t>
            </a:r>
            <a:r>
              <a:rPr lang="zh-CN" altLang="en-US" sz="5400" dirty="0" smtClean="0">
                <a:solidFill>
                  <a:srgbClr val="0070C0"/>
                </a:solidFill>
              </a:rPr>
              <a:t>核心指标 </a:t>
            </a:r>
            <a:r>
              <a:rPr lang="zh-CN" altLang="en-US" sz="5400" dirty="0" smtClean="0">
                <a:solidFill>
                  <a:srgbClr val="FF0000"/>
                </a:solidFill>
              </a:rPr>
              <a:t>例</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科研服务</a:t>
            </a:r>
            <a:r>
              <a:rPr lang="en-US" altLang="zh-CN" sz="4000" dirty="0" smtClean="0">
                <a:solidFill>
                  <a:srgbClr val="FF0000"/>
                </a:solidFill>
              </a:rPr>
              <a:t>——</a:t>
            </a:r>
            <a:r>
              <a:rPr lang="zh-CN" altLang="en-US" sz="4000" dirty="0" smtClean="0">
                <a:solidFill>
                  <a:srgbClr val="FF0000"/>
                </a:solidFill>
              </a:rPr>
              <a:t>核心指标</a:t>
            </a:r>
            <a:endParaRPr lang="en-US" altLang="zh-CN" sz="4000" dirty="0" smtClean="0">
              <a:solidFill>
                <a:srgbClr val="FF0000"/>
              </a:solidFill>
            </a:endParaRPr>
          </a:p>
          <a:p>
            <a:r>
              <a:rPr lang="zh-CN" altLang="en-US" sz="4000" dirty="0" smtClean="0">
                <a:solidFill>
                  <a:srgbClr val="FF0000"/>
                </a:solidFill>
              </a:rPr>
              <a:t>定量指标</a:t>
            </a:r>
            <a:r>
              <a:rPr lang="en-US" altLang="zh-CN" sz="4000" dirty="0" smtClean="0">
                <a:solidFill>
                  <a:srgbClr val="FF0000"/>
                </a:solidFill>
              </a:rPr>
              <a:t>——</a:t>
            </a:r>
            <a:r>
              <a:rPr lang="zh-CN" altLang="en-US" sz="4000" dirty="0" smtClean="0">
                <a:solidFill>
                  <a:srgbClr val="7030A0"/>
                </a:solidFill>
              </a:rPr>
              <a:t>数量明确  目标合理  </a:t>
            </a:r>
            <a:r>
              <a:rPr lang="en-US" altLang="zh-CN" sz="4000" dirty="0" smtClean="0">
                <a:solidFill>
                  <a:srgbClr val="7030A0"/>
                </a:solidFill>
              </a:rPr>
              <a:t>             </a:t>
            </a:r>
          </a:p>
          <a:p>
            <a:r>
              <a:rPr lang="zh-CN" altLang="en-US" sz="3600" dirty="0" smtClean="0">
                <a:solidFill>
                  <a:srgbClr val="00B050"/>
                </a:solidFill>
              </a:rPr>
              <a:t>论文  论著  专利  成果转让  人才培养等</a:t>
            </a:r>
            <a:r>
              <a:rPr lang="zh-CN" altLang="en-US" sz="4000" dirty="0" smtClean="0">
                <a:solidFill>
                  <a:srgbClr val="FF0000"/>
                </a:solidFill>
              </a:rPr>
              <a:t>定性指标</a:t>
            </a:r>
            <a:endParaRPr lang="en-US" altLang="zh-CN" sz="4000" dirty="0" smtClean="0">
              <a:solidFill>
                <a:srgbClr val="FF0000"/>
              </a:solidFill>
            </a:endParaRPr>
          </a:p>
          <a:p>
            <a:r>
              <a:rPr lang="zh-CN" altLang="en-US" sz="3600" dirty="0" smtClean="0">
                <a:solidFill>
                  <a:srgbClr val="00B050"/>
                </a:solidFill>
              </a:rPr>
              <a:t>服务社会  服务地方经济 支撑学科  支撑人才培养等</a:t>
            </a:r>
            <a:r>
              <a:rPr lang="en-US" altLang="zh-CN" sz="3600" dirty="0" smtClean="0">
                <a:solidFill>
                  <a:srgbClr val="00B050"/>
                </a:solidFill>
              </a:rPr>
              <a:t>             </a:t>
            </a:r>
          </a:p>
          <a:p>
            <a:endParaRPr lang="en-US" altLang="zh-CN" sz="3600" dirty="0" smtClean="0">
              <a:solidFill>
                <a:srgbClr val="00B050"/>
              </a:solidFill>
            </a:endParaRPr>
          </a:p>
          <a:p>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项目绩效目标表</a:t>
            </a:r>
            <a:r>
              <a:rPr lang="en-US" altLang="zh-CN" sz="5400" dirty="0" smtClean="0">
                <a:solidFill>
                  <a:srgbClr val="0070C0"/>
                </a:solidFill>
              </a:rPr>
              <a:t>—</a:t>
            </a:r>
            <a:r>
              <a:rPr lang="zh-CN" altLang="en-US" sz="5400" dirty="0" smtClean="0">
                <a:solidFill>
                  <a:srgbClr val="0070C0"/>
                </a:solidFill>
              </a:rPr>
              <a:t>一级指标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t>五个维度 </a:t>
            </a:r>
            <a:endParaRPr lang="en-US" altLang="zh-CN" sz="4000" dirty="0" smtClean="0"/>
          </a:p>
          <a:p>
            <a:r>
              <a:rPr lang="en-US" altLang="zh-CN" sz="4000" dirty="0" smtClean="0"/>
              <a:t>       </a:t>
            </a:r>
            <a:r>
              <a:rPr lang="zh-CN" altLang="zh-CN" sz="4000" dirty="0" smtClean="0"/>
              <a:t>投入</a:t>
            </a:r>
            <a:endParaRPr lang="en-US" altLang="zh-CN" sz="4000" dirty="0" smtClean="0"/>
          </a:p>
          <a:p>
            <a:r>
              <a:rPr lang="en-US" altLang="zh-CN" sz="4000" dirty="0" smtClean="0"/>
              <a:t>       </a:t>
            </a:r>
            <a:r>
              <a:rPr lang="zh-CN" altLang="zh-CN" sz="4000" dirty="0" smtClean="0"/>
              <a:t>过程</a:t>
            </a:r>
            <a:endParaRPr lang="en-US" altLang="zh-CN" sz="4000" dirty="0" smtClean="0"/>
          </a:p>
          <a:p>
            <a:r>
              <a:rPr lang="en-US" altLang="zh-CN" sz="4000" dirty="0" smtClean="0"/>
              <a:t>       </a:t>
            </a:r>
            <a:r>
              <a:rPr lang="zh-CN" altLang="zh-CN" sz="4000" dirty="0" smtClean="0"/>
              <a:t>产出</a:t>
            </a:r>
            <a:endParaRPr lang="en-US" altLang="zh-CN" sz="4000" dirty="0" smtClean="0"/>
          </a:p>
          <a:p>
            <a:r>
              <a:rPr lang="en-US" altLang="zh-CN" sz="4000" dirty="0" smtClean="0"/>
              <a:t>       </a:t>
            </a:r>
            <a:r>
              <a:rPr lang="zh-CN" altLang="zh-CN" sz="4000" dirty="0" smtClean="0"/>
              <a:t>效益</a:t>
            </a:r>
            <a:endParaRPr lang="en-US" altLang="zh-CN" sz="4000" dirty="0" smtClean="0"/>
          </a:p>
          <a:p>
            <a:r>
              <a:rPr lang="en-US" altLang="zh-CN" sz="4000" dirty="0" smtClean="0"/>
              <a:t>       </a:t>
            </a:r>
            <a:r>
              <a:rPr lang="zh-CN" altLang="zh-CN" sz="4000" dirty="0" smtClean="0"/>
              <a:t>满意度</a:t>
            </a:r>
            <a:endParaRPr lang="en-US" altLang="zh-CN" sz="4000" dirty="0" smtClean="0"/>
          </a:p>
          <a:p>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a:t>
            </a:r>
            <a:r>
              <a:rPr lang="en-US" altLang="zh-CN" sz="5400" dirty="0" smtClean="0">
                <a:solidFill>
                  <a:srgbClr val="0070C0"/>
                </a:solidFill>
              </a:rPr>
              <a:t>—</a:t>
            </a:r>
            <a:r>
              <a:rPr lang="zh-CN" altLang="en-US" sz="5400" dirty="0" smtClean="0">
                <a:solidFill>
                  <a:srgbClr val="0070C0"/>
                </a:solidFill>
              </a:rPr>
              <a:t>投入指标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77500" lnSpcReduction="20000"/>
          </a:bodyPr>
          <a:lstStyle/>
          <a:p>
            <a:pPr latinLnBrk="1"/>
            <a:r>
              <a:rPr lang="zh-CN" altLang="zh-CN" sz="4000" dirty="0" smtClean="0">
                <a:solidFill>
                  <a:srgbClr val="FF0000"/>
                </a:solidFill>
              </a:rPr>
              <a:t>二级指标：</a:t>
            </a:r>
            <a:r>
              <a:rPr lang="zh-CN" altLang="zh-CN" sz="4000" dirty="0" smtClean="0"/>
              <a:t>项目立项、资源配置和资金落实等；</a:t>
            </a:r>
          </a:p>
          <a:p>
            <a:r>
              <a:rPr lang="zh-CN" altLang="zh-CN" sz="4000" dirty="0" smtClean="0">
                <a:solidFill>
                  <a:srgbClr val="FF0000"/>
                </a:solidFill>
              </a:rPr>
              <a:t>三级指标：</a:t>
            </a:r>
            <a:endParaRPr lang="en-US" altLang="zh-CN" sz="4000" dirty="0" smtClean="0">
              <a:solidFill>
                <a:srgbClr val="FF0000"/>
              </a:solidFill>
            </a:endParaRPr>
          </a:p>
          <a:p>
            <a:r>
              <a:rPr lang="zh-CN" altLang="zh-CN" sz="4000" dirty="0" smtClean="0">
                <a:solidFill>
                  <a:srgbClr val="00B050"/>
                </a:solidFill>
              </a:rPr>
              <a:t>项目立项，</a:t>
            </a:r>
            <a:r>
              <a:rPr lang="zh-CN" altLang="zh-CN" sz="4000" dirty="0" smtClean="0"/>
              <a:t>包括项目与年度计划或规划衔接、绩效目标合理性、绩效指标明确性、项目立项时间、立项文件等；</a:t>
            </a:r>
            <a:endParaRPr lang="en-US" altLang="zh-CN" sz="4000" dirty="0" smtClean="0"/>
          </a:p>
          <a:p>
            <a:r>
              <a:rPr lang="zh-CN" altLang="zh-CN" sz="4000" dirty="0" smtClean="0">
                <a:solidFill>
                  <a:srgbClr val="00B050"/>
                </a:solidFill>
              </a:rPr>
              <a:t>资源配置，</a:t>
            </a:r>
            <a:r>
              <a:rPr lang="zh-CN" altLang="zh-CN" sz="4000" dirty="0" smtClean="0"/>
              <a:t>包括资源配置合理性（是否符合国家、云南省、学校或专项资金的支持方向）、资金分配合理性（分配制度配套制度或措施完善、资金分配执行到位），不具有资金分配权的预算资金可不设该二级指标；</a:t>
            </a:r>
            <a:endParaRPr lang="en-US" altLang="zh-CN" sz="4000" dirty="0" smtClean="0"/>
          </a:p>
          <a:p>
            <a:r>
              <a:rPr lang="zh-CN" altLang="zh-CN" sz="4000" dirty="0" smtClean="0">
                <a:solidFill>
                  <a:srgbClr val="00B050"/>
                </a:solidFill>
              </a:rPr>
              <a:t>资金落实，</a:t>
            </a:r>
            <a:r>
              <a:rPr lang="zh-CN" altLang="zh-CN" sz="4000" dirty="0" smtClean="0"/>
              <a:t>包括资金到位金额、资金到位率、资金到位及时率等。</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a:t>
            </a:r>
            <a:r>
              <a:rPr lang="en-US" altLang="zh-CN" sz="5400" dirty="0" smtClean="0">
                <a:solidFill>
                  <a:srgbClr val="0070C0"/>
                </a:solidFill>
              </a:rPr>
              <a:t>—</a:t>
            </a:r>
            <a:r>
              <a:rPr lang="zh-CN" altLang="zh-CN" sz="5400" dirty="0" smtClean="0"/>
              <a:t>过程指标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85000" lnSpcReduction="20000"/>
          </a:bodyPr>
          <a:lstStyle/>
          <a:p>
            <a:pPr latinLnBrk="1"/>
            <a:r>
              <a:rPr lang="zh-CN" altLang="zh-CN" sz="4000" dirty="0" smtClean="0">
                <a:solidFill>
                  <a:srgbClr val="00B050"/>
                </a:solidFill>
              </a:rPr>
              <a:t>二级指标：</a:t>
            </a:r>
            <a:r>
              <a:rPr lang="zh-CN" altLang="zh-CN" sz="4000" dirty="0" smtClean="0"/>
              <a:t>项目管理和财务管理等；</a:t>
            </a:r>
          </a:p>
          <a:p>
            <a:pPr latinLnBrk="1"/>
            <a:r>
              <a:rPr lang="zh-CN" altLang="zh-CN" sz="4000" dirty="0" smtClean="0">
                <a:solidFill>
                  <a:srgbClr val="00B050"/>
                </a:solidFill>
              </a:rPr>
              <a:t>三级指标：</a:t>
            </a:r>
            <a:endParaRPr lang="en-US" altLang="zh-CN" sz="4000" dirty="0" smtClean="0">
              <a:solidFill>
                <a:srgbClr val="00B050"/>
              </a:solidFill>
            </a:endParaRPr>
          </a:p>
          <a:p>
            <a:pPr latinLnBrk="1"/>
            <a:r>
              <a:rPr lang="zh-CN" altLang="zh-CN" sz="4000" dirty="0" smtClean="0">
                <a:solidFill>
                  <a:srgbClr val="FF0000"/>
                </a:solidFill>
              </a:rPr>
              <a:t>项目管理，</a:t>
            </a:r>
            <a:r>
              <a:rPr lang="zh-CN" altLang="zh-CN" sz="4000" dirty="0" smtClean="0"/>
              <a:t>包括管理制度及落实（相关管理制度、管理制度的落实等）、管理制度健全性（项目管理制度、绩效评价制度）、项目监督检查（是否开展监督检查）、项目执行有效性（前期准备、实际执行情况）、绩效自评（绩效自评组织机构、绩效自评开展）；</a:t>
            </a:r>
            <a:endParaRPr lang="en-US" altLang="zh-CN" sz="4000" dirty="0" smtClean="0"/>
          </a:p>
          <a:p>
            <a:pPr latinLnBrk="1"/>
            <a:r>
              <a:rPr lang="zh-CN" altLang="zh-CN" sz="4000" dirty="0" smtClean="0">
                <a:solidFill>
                  <a:srgbClr val="FF0000"/>
                </a:solidFill>
              </a:rPr>
              <a:t>财务管理，</a:t>
            </a:r>
            <a:r>
              <a:rPr lang="zh-CN" altLang="zh-CN" sz="4000" dirty="0" smtClean="0"/>
              <a:t>包括财务管理制度健全性、资金使用合规性、会计核算规范性等。 </a:t>
            </a:r>
            <a:endParaRPr lang="zh-CN" altLang="zh-CN"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依据是什么 </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85000" lnSpcReduction="20000"/>
          </a:bodyPr>
          <a:lstStyle/>
          <a:p>
            <a:r>
              <a:rPr lang="en-US" altLang="zh-CN" sz="3600" dirty="0" smtClean="0"/>
              <a:t>《</a:t>
            </a:r>
            <a:r>
              <a:rPr lang="zh-CN" altLang="zh-CN" sz="3600" dirty="0" smtClean="0"/>
              <a:t>中华人民共和国预算法</a:t>
            </a:r>
            <a:r>
              <a:rPr lang="en-US" altLang="zh-CN" sz="3600" dirty="0" smtClean="0"/>
              <a:t>》</a:t>
            </a:r>
          </a:p>
          <a:p>
            <a:r>
              <a:rPr lang="zh-CN" altLang="zh-CN" sz="4000" dirty="0" smtClean="0">
                <a:solidFill>
                  <a:srgbClr val="0070C0"/>
                </a:solidFill>
              </a:rPr>
              <a:t>《中共中央 国务院关于全面实施预算绩效管理的意见》</a:t>
            </a:r>
            <a:endParaRPr lang="en-US" altLang="zh-CN" sz="4000" dirty="0" smtClean="0">
              <a:solidFill>
                <a:srgbClr val="0070C0"/>
              </a:solidFill>
            </a:endParaRPr>
          </a:p>
          <a:p>
            <a:r>
              <a:rPr lang="zh-CN" altLang="zh-CN" sz="4000" dirty="0" smtClean="0">
                <a:solidFill>
                  <a:srgbClr val="0070C0"/>
                </a:solidFill>
              </a:rPr>
              <a:t>《中共云南省委 云南省人民政府关于全面深化财税体制改革加快建立现代财政制度的意见》</a:t>
            </a:r>
            <a:r>
              <a:rPr lang="en-US" altLang="zh-CN" sz="4000" dirty="0" smtClean="0">
                <a:solidFill>
                  <a:srgbClr val="0070C0"/>
                </a:solidFill>
              </a:rPr>
              <a:t>(</a:t>
            </a:r>
            <a:r>
              <a:rPr lang="zh-CN" altLang="zh-CN" sz="4000" dirty="0" smtClean="0">
                <a:solidFill>
                  <a:srgbClr val="0070C0"/>
                </a:solidFill>
              </a:rPr>
              <a:t>云发〔</a:t>
            </a:r>
            <a:r>
              <a:rPr lang="en-US" altLang="zh-CN" sz="4000" dirty="0" smtClean="0">
                <a:solidFill>
                  <a:srgbClr val="0070C0"/>
                </a:solidFill>
              </a:rPr>
              <a:t>2014</a:t>
            </a:r>
            <a:r>
              <a:rPr lang="zh-CN" altLang="zh-CN" sz="4000" dirty="0" smtClean="0">
                <a:solidFill>
                  <a:srgbClr val="0070C0"/>
                </a:solidFill>
              </a:rPr>
              <a:t>〕</a:t>
            </a:r>
            <a:r>
              <a:rPr lang="en-US" altLang="zh-CN" sz="4000" dirty="0" smtClean="0">
                <a:solidFill>
                  <a:srgbClr val="0070C0"/>
                </a:solidFill>
              </a:rPr>
              <a:t>28</a:t>
            </a:r>
            <a:r>
              <a:rPr lang="zh-CN" altLang="zh-CN" sz="4000" dirty="0" smtClean="0">
                <a:solidFill>
                  <a:srgbClr val="0070C0"/>
                </a:solidFill>
              </a:rPr>
              <a:t>号</a:t>
            </a:r>
            <a:r>
              <a:rPr lang="en-US" altLang="zh-CN" sz="4000" dirty="0" smtClean="0">
                <a:solidFill>
                  <a:srgbClr val="0070C0"/>
                </a:solidFill>
              </a:rPr>
              <a:t>)</a:t>
            </a:r>
          </a:p>
          <a:p>
            <a:r>
              <a:rPr lang="zh-CN" altLang="zh-CN" sz="4000" dirty="0" smtClean="0">
                <a:solidFill>
                  <a:srgbClr val="0070C0"/>
                </a:solidFill>
              </a:rPr>
              <a:t>《云南省财政厅关于印发云南省省级财政预算绩效管理暂行办法的通知》</a:t>
            </a:r>
            <a:r>
              <a:rPr lang="en-US" altLang="zh-CN" sz="4000" dirty="0" smtClean="0">
                <a:solidFill>
                  <a:srgbClr val="0070C0"/>
                </a:solidFill>
              </a:rPr>
              <a:t>(</a:t>
            </a:r>
            <a:r>
              <a:rPr lang="zh-CN" altLang="zh-CN" sz="4000" dirty="0" smtClean="0">
                <a:solidFill>
                  <a:srgbClr val="0070C0"/>
                </a:solidFill>
              </a:rPr>
              <a:t>云财预〔</a:t>
            </a:r>
            <a:r>
              <a:rPr lang="en-US" altLang="zh-CN" sz="4000" dirty="0" smtClean="0">
                <a:solidFill>
                  <a:srgbClr val="0070C0"/>
                </a:solidFill>
              </a:rPr>
              <a:t>2015</a:t>
            </a:r>
            <a:r>
              <a:rPr lang="zh-CN" altLang="zh-CN" sz="4000" dirty="0" smtClean="0">
                <a:solidFill>
                  <a:srgbClr val="0070C0"/>
                </a:solidFill>
              </a:rPr>
              <a:t>〕</a:t>
            </a:r>
            <a:r>
              <a:rPr lang="en-US" altLang="zh-CN" sz="4000" dirty="0" smtClean="0">
                <a:solidFill>
                  <a:srgbClr val="0070C0"/>
                </a:solidFill>
              </a:rPr>
              <a:t>295</a:t>
            </a:r>
            <a:r>
              <a:rPr lang="zh-CN" altLang="zh-CN" sz="4000" dirty="0" smtClean="0">
                <a:solidFill>
                  <a:srgbClr val="0070C0"/>
                </a:solidFill>
              </a:rPr>
              <a:t>号</a:t>
            </a:r>
            <a:r>
              <a:rPr lang="en-US" altLang="zh-CN" sz="4000" dirty="0" smtClean="0">
                <a:solidFill>
                  <a:srgbClr val="0070C0"/>
                </a:solidFill>
              </a:rPr>
              <a:t>) </a:t>
            </a:r>
          </a:p>
          <a:p>
            <a:r>
              <a:rPr lang="zh-CN" altLang="zh-CN" sz="4000" dirty="0" smtClean="0">
                <a:solidFill>
                  <a:srgbClr val="0070C0"/>
                </a:solidFill>
              </a:rPr>
              <a:t>《云南省人民政府关于进一步深化预算改革加强算管理的意见》（云政发</a:t>
            </a:r>
            <a:r>
              <a:rPr lang="en-US" altLang="zh-CN" sz="4000" dirty="0" smtClean="0">
                <a:solidFill>
                  <a:srgbClr val="0070C0"/>
                </a:solidFill>
              </a:rPr>
              <a:t>[2018]57</a:t>
            </a:r>
            <a:r>
              <a:rPr lang="zh-CN" altLang="zh-CN" sz="4000" dirty="0" smtClean="0">
                <a:solidFill>
                  <a:srgbClr val="0070C0"/>
                </a:solidFill>
              </a:rPr>
              <a:t>号）</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a:t>
            </a:r>
            <a:r>
              <a:rPr lang="en-US" altLang="zh-CN" sz="5400" dirty="0" smtClean="0">
                <a:solidFill>
                  <a:srgbClr val="0070C0"/>
                </a:solidFill>
              </a:rPr>
              <a:t>—</a:t>
            </a:r>
            <a:r>
              <a:rPr lang="zh-CN" altLang="en-US" sz="5400" dirty="0" smtClean="0">
                <a:solidFill>
                  <a:srgbClr val="0070C0"/>
                </a:solidFill>
              </a:rPr>
              <a:t>产出</a:t>
            </a:r>
            <a:r>
              <a:rPr lang="zh-CN" altLang="zh-CN" sz="5400" dirty="0" smtClean="0"/>
              <a:t>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92500" lnSpcReduction="10000"/>
          </a:bodyPr>
          <a:lstStyle/>
          <a:p>
            <a:pPr latinLnBrk="1"/>
            <a:r>
              <a:rPr lang="zh-CN" altLang="zh-CN" sz="4000" dirty="0" smtClean="0">
                <a:solidFill>
                  <a:srgbClr val="FF0000"/>
                </a:solidFill>
              </a:rPr>
              <a:t>二级指标：</a:t>
            </a:r>
            <a:r>
              <a:rPr lang="zh-CN" altLang="zh-CN" sz="4000" dirty="0" smtClean="0"/>
              <a:t>产出数量、产出质量和时效指标等；</a:t>
            </a:r>
          </a:p>
          <a:p>
            <a:r>
              <a:rPr lang="zh-CN" altLang="zh-CN" sz="4000" dirty="0" smtClean="0">
                <a:solidFill>
                  <a:srgbClr val="FF0000"/>
                </a:solidFill>
              </a:rPr>
              <a:t>三级指标：</a:t>
            </a:r>
            <a:endParaRPr lang="en-US" altLang="zh-CN" sz="4000" dirty="0" smtClean="0"/>
          </a:p>
          <a:p>
            <a:r>
              <a:rPr lang="zh-CN" altLang="zh-CN" sz="4000" dirty="0" smtClean="0">
                <a:solidFill>
                  <a:srgbClr val="00B050"/>
                </a:solidFill>
              </a:rPr>
              <a:t>产出数量，</a:t>
            </a:r>
            <a:r>
              <a:rPr lang="zh-CN" altLang="zh-CN" sz="4000" dirty="0" smtClean="0"/>
              <a:t>包括定性和定量指标或其完成情况、项目进度完成率；</a:t>
            </a:r>
            <a:endParaRPr lang="en-US" altLang="zh-CN" sz="4000" dirty="0" smtClean="0"/>
          </a:p>
          <a:p>
            <a:r>
              <a:rPr lang="zh-CN" altLang="zh-CN" sz="4000" dirty="0" smtClean="0">
                <a:solidFill>
                  <a:srgbClr val="00B050"/>
                </a:solidFill>
              </a:rPr>
              <a:t>产出质量，</a:t>
            </a:r>
            <a:r>
              <a:rPr lang="zh-CN" altLang="zh-CN" sz="4000" dirty="0" smtClean="0"/>
              <a:t>包括资金使用率、项目到期验收率、质量提升、保障能力提升等；</a:t>
            </a:r>
            <a:r>
              <a:rPr lang="zh-CN" altLang="zh-CN" sz="4000" dirty="0" smtClean="0">
                <a:solidFill>
                  <a:srgbClr val="00B050"/>
                </a:solidFill>
              </a:rPr>
              <a:t>时效指标，</a:t>
            </a:r>
            <a:r>
              <a:rPr lang="zh-CN" altLang="zh-CN" sz="4000" dirty="0" smtClean="0"/>
              <a:t>包括资金支付的及时性、报表或资料报送的及时性等。</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a:t>
            </a:r>
            <a:r>
              <a:rPr lang="en-US" altLang="zh-CN" sz="5400" dirty="0" smtClean="0">
                <a:solidFill>
                  <a:srgbClr val="0070C0"/>
                </a:solidFill>
              </a:rPr>
              <a:t>—</a:t>
            </a:r>
            <a:r>
              <a:rPr lang="zh-CN" altLang="zh-CN" sz="5400" dirty="0" smtClean="0"/>
              <a:t>效益指标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70000" lnSpcReduction="20000"/>
          </a:bodyPr>
          <a:lstStyle/>
          <a:p>
            <a:pPr latinLnBrk="1"/>
            <a:r>
              <a:rPr lang="zh-CN" altLang="zh-CN" sz="4000" dirty="0" smtClean="0">
                <a:solidFill>
                  <a:srgbClr val="00B050"/>
                </a:solidFill>
              </a:rPr>
              <a:t>二级指标：</a:t>
            </a:r>
            <a:r>
              <a:rPr lang="zh-CN" altLang="zh-CN" sz="4000" dirty="0" smtClean="0"/>
              <a:t>经济效益、社会效益、生态效益和可持续效益等；</a:t>
            </a:r>
          </a:p>
          <a:p>
            <a:pPr latinLnBrk="1"/>
            <a:r>
              <a:rPr lang="zh-CN" altLang="zh-CN" sz="4000" dirty="0" smtClean="0">
                <a:solidFill>
                  <a:srgbClr val="00B050"/>
                </a:solidFill>
              </a:rPr>
              <a:t>三级指标：</a:t>
            </a:r>
            <a:endParaRPr lang="en-US" altLang="zh-CN" sz="4000" dirty="0" smtClean="0"/>
          </a:p>
          <a:p>
            <a:pPr latinLnBrk="1"/>
            <a:r>
              <a:rPr lang="zh-CN" altLang="zh-CN" sz="4000" dirty="0" smtClean="0">
                <a:solidFill>
                  <a:srgbClr val="FF0000"/>
                </a:solidFill>
              </a:rPr>
              <a:t>经济效益，</a:t>
            </a:r>
            <a:r>
              <a:rPr lang="zh-CN" altLang="zh-CN" sz="4000" dirty="0" smtClean="0"/>
              <a:t>包括收入增长、资金投入增长、</a:t>
            </a:r>
            <a:r>
              <a:rPr lang="zh-CN" altLang="zh-CN" sz="4000" dirty="0" smtClean="0">
                <a:solidFill>
                  <a:srgbClr val="00B050"/>
                </a:solidFill>
              </a:rPr>
              <a:t>规模增长、</a:t>
            </a:r>
            <a:r>
              <a:rPr lang="zh-CN" altLang="zh-CN" sz="4000" dirty="0" smtClean="0"/>
              <a:t>成本费用节约、人力减少等；</a:t>
            </a:r>
            <a:endParaRPr lang="en-US" altLang="zh-CN" sz="4000" dirty="0" smtClean="0"/>
          </a:p>
          <a:p>
            <a:pPr latinLnBrk="1"/>
            <a:r>
              <a:rPr lang="zh-CN" altLang="zh-CN" sz="4000" dirty="0" smtClean="0">
                <a:solidFill>
                  <a:srgbClr val="FF0000"/>
                </a:solidFill>
              </a:rPr>
              <a:t>社会效益，</a:t>
            </a:r>
            <a:r>
              <a:rPr lang="zh-CN" altLang="zh-CN" sz="4000" dirty="0" smtClean="0"/>
              <a:t>包括成果转化、成果应用、带来的产值、行业发展、社会影响、收入增长、、提供就业、税收贡献等；</a:t>
            </a:r>
            <a:endParaRPr lang="en-US" altLang="zh-CN" sz="4000" dirty="0" smtClean="0"/>
          </a:p>
          <a:p>
            <a:pPr latinLnBrk="1"/>
            <a:r>
              <a:rPr lang="zh-CN" altLang="zh-CN" sz="4000" dirty="0" smtClean="0">
                <a:solidFill>
                  <a:srgbClr val="00B050"/>
                </a:solidFill>
              </a:rPr>
              <a:t>生态效益，</a:t>
            </a:r>
            <a:r>
              <a:rPr lang="zh-CN" altLang="zh-CN" sz="4000" dirty="0" smtClean="0"/>
              <a:t>包括环境保护、环境改善、环境治理、资源节约、生态建设等 ；</a:t>
            </a:r>
            <a:endParaRPr lang="en-US" altLang="zh-CN" sz="4000" dirty="0" smtClean="0"/>
          </a:p>
          <a:p>
            <a:pPr latinLnBrk="1"/>
            <a:r>
              <a:rPr lang="zh-CN" altLang="zh-CN" sz="4000" dirty="0" smtClean="0">
                <a:solidFill>
                  <a:srgbClr val="00B050"/>
                </a:solidFill>
              </a:rPr>
              <a:t>可持续效益，</a:t>
            </a:r>
            <a:r>
              <a:rPr lang="zh-CN" altLang="zh-CN" sz="4000" dirty="0" smtClean="0"/>
              <a:t>包括带动相关政策或制度的完善、人才培养、团队建设、成果获奖等后续效益等。</a:t>
            </a:r>
            <a:endParaRPr lang="zh-CN" altLang="zh-CN"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项目绩效目标</a:t>
            </a:r>
            <a:r>
              <a:rPr lang="en-US" altLang="zh-CN" sz="5400" dirty="0" smtClean="0">
                <a:solidFill>
                  <a:srgbClr val="0070C0"/>
                </a:solidFill>
              </a:rPr>
              <a:t>—</a:t>
            </a:r>
            <a:r>
              <a:rPr lang="zh-CN" altLang="zh-CN" sz="5400" dirty="0" smtClean="0"/>
              <a:t>满意度指标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92500" lnSpcReduction="10000"/>
          </a:bodyPr>
          <a:lstStyle/>
          <a:p>
            <a:pPr latinLnBrk="1"/>
            <a:r>
              <a:rPr lang="zh-CN" altLang="zh-CN" sz="4000" dirty="0" smtClean="0">
                <a:solidFill>
                  <a:srgbClr val="00B050"/>
                </a:solidFill>
              </a:rPr>
              <a:t>原则上设至二级指标</a:t>
            </a:r>
            <a:endParaRPr lang="en-US" altLang="zh-CN" sz="4000" dirty="0" smtClean="0">
              <a:solidFill>
                <a:srgbClr val="00B050"/>
              </a:solidFill>
            </a:endParaRPr>
          </a:p>
          <a:p>
            <a:pPr latinLnBrk="1"/>
            <a:r>
              <a:rPr lang="en-US" altLang="zh-CN" sz="4000" dirty="0" smtClean="0"/>
              <a:t>       </a:t>
            </a:r>
            <a:r>
              <a:rPr lang="zh-CN" altLang="zh-CN" sz="4000" dirty="0" smtClean="0"/>
              <a:t>学生满意度</a:t>
            </a:r>
            <a:endParaRPr lang="en-US" altLang="zh-CN" sz="4000" dirty="0" smtClean="0"/>
          </a:p>
          <a:p>
            <a:pPr latinLnBrk="1"/>
            <a:r>
              <a:rPr lang="en-US" altLang="zh-CN" sz="4000" dirty="0" smtClean="0"/>
              <a:t>       </a:t>
            </a:r>
            <a:r>
              <a:rPr lang="zh-CN" altLang="zh-CN" sz="4000" dirty="0" smtClean="0"/>
              <a:t>教师满意度</a:t>
            </a:r>
            <a:endParaRPr lang="en-US" altLang="zh-CN" sz="4000" dirty="0" smtClean="0"/>
          </a:p>
          <a:p>
            <a:pPr latinLnBrk="1"/>
            <a:r>
              <a:rPr lang="en-US" altLang="zh-CN" sz="4000" dirty="0" smtClean="0"/>
              <a:t>       </a:t>
            </a:r>
            <a:r>
              <a:rPr lang="zh-CN" altLang="zh-CN" sz="4000" dirty="0" smtClean="0"/>
              <a:t>社会满意度</a:t>
            </a:r>
            <a:endParaRPr lang="en-US" altLang="zh-CN" sz="4000" dirty="0" smtClean="0"/>
          </a:p>
          <a:p>
            <a:pPr latinLnBrk="1"/>
            <a:r>
              <a:rPr lang="en-US" altLang="zh-CN" sz="4000" dirty="0" smtClean="0"/>
              <a:t>       </a:t>
            </a:r>
            <a:r>
              <a:rPr lang="zh-CN" altLang="zh-CN" sz="4000" dirty="0" smtClean="0"/>
              <a:t>服务对象满意度</a:t>
            </a:r>
            <a:endParaRPr lang="en-US" altLang="zh-CN" sz="4000" dirty="0" smtClean="0"/>
          </a:p>
          <a:p>
            <a:pPr latinLnBrk="1"/>
            <a:r>
              <a:rPr lang="en-US" altLang="zh-CN" sz="4000" dirty="0" smtClean="0"/>
              <a:t>       </a:t>
            </a:r>
            <a:r>
              <a:rPr lang="zh-CN" altLang="en-US" sz="4000" dirty="0" smtClean="0"/>
              <a:t>受益</a:t>
            </a:r>
            <a:r>
              <a:rPr lang="zh-CN" altLang="zh-CN" sz="4000" dirty="0" smtClean="0"/>
              <a:t>对象满意度</a:t>
            </a:r>
            <a:endParaRPr lang="en-US" altLang="zh-CN" sz="4000" dirty="0" smtClean="0"/>
          </a:p>
          <a:p>
            <a:pPr latinLnBrk="1"/>
            <a:r>
              <a:rPr lang="zh-CN" altLang="en-US" sz="4000" dirty="0" smtClean="0">
                <a:solidFill>
                  <a:srgbClr val="00B050"/>
                </a:solidFill>
              </a:rPr>
              <a:t>中介</a:t>
            </a:r>
            <a:r>
              <a:rPr lang="en-US" altLang="zh-CN" sz="4000" dirty="0" smtClean="0">
                <a:solidFill>
                  <a:srgbClr val="00B050"/>
                </a:solidFill>
              </a:rPr>
              <a:t>/</a:t>
            </a:r>
            <a:r>
              <a:rPr lang="zh-CN" altLang="en-US" sz="4000" dirty="0" smtClean="0">
                <a:solidFill>
                  <a:srgbClr val="00B050"/>
                </a:solidFill>
              </a:rPr>
              <a:t>审计</a:t>
            </a:r>
            <a:r>
              <a:rPr lang="en-US" altLang="zh-CN" sz="4000" dirty="0" smtClean="0">
                <a:solidFill>
                  <a:srgbClr val="00B050"/>
                </a:solidFill>
              </a:rPr>
              <a:t>/</a:t>
            </a:r>
            <a:r>
              <a:rPr lang="zh-CN" altLang="en-US" sz="4000" dirty="0" smtClean="0">
                <a:solidFill>
                  <a:srgbClr val="00B050"/>
                </a:solidFill>
              </a:rPr>
              <a:t>检查   问卷调查 </a:t>
            </a:r>
            <a:endParaRPr lang="en-US" altLang="zh-CN" sz="4000" dirty="0" smtClean="0">
              <a:solidFill>
                <a:srgbClr val="00B050"/>
              </a:solidFill>
            </a:endParaRPr>
          </a:p>
          <a:p>
            <a:pPr latinLnBrk="1"/>
            <a:r>
              <a:rPr lang="zh-CN" altLang="en-US" sz="4000" dirty="0" smtClean="0">
                <a:solidFill>
                  <a:srgbClr val="FF0000"/>
                </a:solidFill>
              </a:rPr>
              <a:t>不宜过高  切合实际，但应高于</a:t>
            </a:r>
            <a:r>
              <a:rPr lang="en-US" altLang="zh-CN" sz="4000" dirty="0" smtClean="0">
                <a:solidFill>
                  <a:srgbClr val="FF0000"/>
                </a:solidFill>
              </a:rPr>
              <a:t>60%</a:t>
            </a:r>
            <a:endParaRPr lang="zh-CN" altLang="zh-CN" sz="4000" dirty="0" smtClean="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zh-CN" sz="4800" dirty="0" smtClean="0">
                <a:solidFill>
                  <a:srgbClr val="FF0000"/>
                </a:solidFill>
              </a:rPr>
              <a:t>绩效目标审核</a:t>
            </a:r>
            <a:r>
              <a:rPr lang="en-US" altLang="zh-CN" sz="4800" dirty="0" smtClean="0">
                <a:solidFill>
                  <a:srgbClr val="FF0000"/>
                </a:solidFill>
              </a:rPr>
              <a:t>—</a:t>
            </a:r>
            <a:r>
              <a:rPr lang="zh-CN" altLang="en-US" sz="4800" dirty="0" smtClean="0">
                <a:solidFill>
                  <a:srgbClr val="00B050"/>
                </a:solidFill>
              </a:rPr>
              <a:t>财政厅</a:t>
            </a:r>
            <a:endParaRPr lang="zh-CN" altLang="en-US" sz="5400" b="1" dirty="0">
              <a:solidFill>
                <a:srgbClr val="00B05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主管部门审核</a:t>
            </a:r>
            <a:endParaRPr lang="en-US" altLang="zh-CN" sz="4000" dirty="0" smtClean="0">
              <a:solidFill>
                <a:srgbClr val="0070C0"/>
              </a:solidFill>
            </a:endParaRPr>
          </a:p>
          <a:p>
            <a:r>
              <a:rPr lang="zh-CN" altLang="en-US" sz="4000" dirty="0" smtClean="0">
                <a:solidFill>
                  <a:srgbClr val="0070C0"/>
                </a:solidFill>
              </a:rPr>
              <a:t>重点抽审</a:t>
            </a:r>
            <a:r>
              <a:rPr lang="en-US" altLang="zh-CN" sz="4000" dirty="0" smtClean="0">
                <a:solidFill>
                  <a:srgbClr val="0070C0"/>
                </a:solidFill>
              </a:rPr>
              <a:t>—</a:t>
            </a:r>
            <a:r>
              <a:rPr lang="zh-CN" altLang="en-US" sz="4000" dirty="0" smtClean="0">
                <a:solidFill>
                  <a:srgbClr val="00B050"/>
                </a:solidFill>
              </a:rPr>
              <a:t>专家审核</a:t>
            </a:r>
            <a:endParaRPr lang="en-US" altLang="zh-CN" sz="4000" dirty="0" smtClean="0">
              <a:solidFill>
                <a:srgbClr val="00B050"/>
              </a:solidFill>
            </a:endParaRPr>
          </a:p>
          <a:p>
            <a:r>
              <a:rPr lang="en-US" altLang="zh-CN" sz="4000" dirty="0" smtClean="0">
                <a:solidFill>
                  <a:srgbClr val="00B050"/>
                </a:solidFill>
              </a:rPr>
              <a:t>                   </a:t>
            </a:r>
            <a:r>
              <a:rPr lang="zh-CN" altLang="en-US" sz="4000" dirty="0" smtClean="0">
                <a:solidFill>
                  <a:srgbClr val="7030A0"/>
                </a:solidFill>
              </a:rPr>
              <a:t>技术  财务  绩效专家</a:t>
            </a:r>
            <a:endParaRPr lang="en-US" altLang="zh-CN" sz="4000" dirty="0" smtClean="0">
              <a:solidFill>
                <a:srgbClr val="7030A0"/>
              </a:solidFill>
            </a:endParaRPr>
          </a:p>
          <a:p>
            <a:r>
              <a:rPr lang="zh-CN" altLang="en-US" sz="4000" dirty="0" smtClean="0">
                <a:solidFill>
                  <a:srgbClr val="7030A0"/>
                </a:solidFill>
              </a:rPr>
              <a:t>              </a:t>
            </a:r>
            <a:r>
              <a:rPr lang="en-US" altLang="zh-CN" sz="4000" dirty="0" smtClean="0">
                <a:solidFill>
                  <a:srgbClr val="0070C0"/>
                </a:solidFill>
              </a:rPr>
              <a:t>—</a:t>
            </a:r>
            <a:r>
              <a:rPr lang="zh-CN" altLang="en-US" sz="4000" dirty="0" smtClean="0">
                <a:solidFill>
                  <a:srgbClr val="00B050"/>
                </a:solidFill>
              </a:rPr>
              <a:t>事务所专项审计</a:t>
            </a:r>
            <a:endParaRPr lang="en-US" altLang="zh-CN" sz="4000" dirty="0" smtClean="0">
              <a:solidFill>
                <a:srgbClr val="00B050"/>
              </a:solidFill>
            </a:endParaRPr>
          </a:p>
          <a:p>
            <a:r>
              <a:rPr lang="en-US" altLang="zh-CN" sz="4000" dirty="0" smtClean="0">
                <a:solidFill>
                  <a:srgbClr val="0070C0"/>
                </a:solidFill>
              </a:rPr>
              <a:t>              —</a:t>
            </a:r>
            <a:r>
              <a:rPr lang="zh-CN" altLang="en-US" sz="4000" dirty="0" smtClean="0">
                <a:solidFill>
                  <a:srgbClr val="00B050"/>
                </a:solidFill>
              </a:rPr>
              <a:t>事务所专审  专家联</a:t>
            </a:r>
            <a:r>
              <a:rPr lang="zh-CN" altLang="en-US" sz="4000" b="1" dirty="0" smtClean="0">
                <a:solidFill>
                  <a:srgbClr val="00B050"/>
                </a:solidFill>
              </a:rPr>
              <a:t>审</a:t>
            </a:r>
            <a:endParaRPr lang="en-US" altLang="zh-CN" sz="4000" b="1" dirty="0" smtClean="0">
              <a:solidFill>
                <a:srgbClr val="00B050"/>
              </a:solidFill>
            </a:endParaRPr>
          </a:p>
          <a:p>
            <a:r>
              <a:rPr lang="zh-CN" altLang="en-US" sz="4000" b="1" dirty="0" smtClean="0">
                <a:solidFill>
                  <a:srgbClr val="7030A0"/>
                </a:solidFill>
              </a:rPr>
              <a:t>如教育厅列为重点抽审，学校项目为其构成内容，延伸到学校审计 </a:t>
            </a:r>
            <a:endParaRPr lang="en-US" altLang="zh-CN" sz="4000" b="1" dirty="0" smtClean="0">
              <a:solidFill>
                <a:srgbClr val="7030A0"/>
              </a:solidFill>
            </a:endParaRPr>
          </a:p>
          <a:p>
            <a:endParaRPr lang="en-US" altLang="zh-CN" sz="4000" b="1" dirty="0" smtClean="0">
              <a:solidFill>
                <a:srgbClr val="00B05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项目支出预算明细表</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B050"/>
                </a:solidFill>
              </a:rPr>
              <a:t>办公费</a:t>
            </a:r>
            <a:endParaRPr lang="en-US" altLang="zh-CN" sz="4000" dirty="0" smtClean="0">
              <a:solidFill>
                <a:srgbClr val="00B050"/>
              </a:solidFill>
            </a:endParaRPr>
          </a:p>
          <a:p>
            <a:r>
              <a:rPr lang="zh-CN" altLang="en-US" sz="4000" dirty="0" smtClean="0">
                <a:solidFill>
                  <a:srgbClr val="00B050"/>
                </a:solidFill>
              </a:rPr>
              <a:t>材料费</a:t>
            </a:r>
            <a:endParaRPr lang="en-US" altLang="zh-CN" sz="4000" dirty="0" smtClean="0">
              <a:solidFill>
                <a:srgbClr val="00B050"/>
              </a:solidFill>
            </a:endParaRPr>
          </a:p>
          <a:p>
            <a:r>
              <a:rPr lang="zh-CN" altLang="en-US" sz="4000" dirty="0" smtClean="0">
                <a:solidFill>
                  <a:srgbClr val="00B050"/>
                </a:solidFill>
              </a:rPr>
              <a:t>劳务费</a:t>
            </a:r>
            <a:endParaRPr lang="en-US" altLang="zh-CN" sz="4000" dirty="0" smtClean="0">
              <a:solidFill>
                <a:srgbClr val="00B050"/>
              </a:solidFill>
            </a:endParaRPr>
          </a:p>
          <a:p>
            <a:r>
              <a:rPr lang="zh-CN" altLang="en-US" sz="4000" dirty="0" smtClean="0">
                <a:solidFill>
                  <a:srgbClr val="00B050"/>
                </a:solidFill>
              </a:rPr>
              <a:t>设备费等</a:t>
            </a:r>
            <a:endParaRPr lang="en-US" altLang="zh-CN" sz="4000" dirty="0" smtClean="0">
              <a:solidFill>
                <a:srgbClr val="00B050"/>
              </a:solidFill>
            </a:endParaRPr>
          </a:p>
          <a:p>
            <a:endParaRPr lang="en-US" altLang="zh-CN" sz="4000" dirty="0" smtClean="0">
              <a:solidFill>
                <a:srgbClr val="00B050"/>
              </a:solidFill>
            </a:endParaRPr>
          </a:p>
          <a:p>
            <a:r>
              <a:rPr lang="zh-CN" altLang="en-US" sz="4000" dirty="0" smtClean="0">
                <a:solidFill>
                  <a:srgbClr val="00B050"/>
                </a:solidFill>
              </a:rPr>
              <a:t>至少要列出具体支出内容和金额，我们并入系统时会选择合适的科目</a:t>
            </a:r>
            <a:endParaRPr lang="en-US" altLang="zh-CN" sz="4000" dirty="0" smtClean="0">
              <a:solidFill>
                <a:srgbClr val="00B05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项目政府采购表</a:t>
            </a:r>
            <a:endParaRPr lang="en-US" altLang="zh-CN" sz="5400" dirty="0" smtClean="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B0F0"/>
                </a:solidFill>
              </a:rPr>
              <a:t>采购内容宜粗不宜细，列明细项，采购方式务必报国资处审核</a:t>
            </a:r>
            <a:endParaRPr lang="en-US" altLang="zh-CN" sz="4000" dirty="0" smtClean="0">
              <a:solidFill>
                <a:srgbClr val="00B0F0"/>
              </a:solidFill>
            </a:endParaRPr>
          </a:p>
          <a:p>
            <a:endParaRPr lang="en-US" altLang="zh-CN" sz="4000" dirty="0" smtClean="0">
              <a:solidFill>
                <a:srgbClr val="00B0F0"/>
              </a:solidFill>
            </a:endParaRPr>
          </a:p>
          <a:p>
            <a:r>
              <a:rPr lang="zh-CN" altLang="en-US" sz="4000" dirty="0" smtClean="0">
                <a:solidFill>
                  <a:srgbClr val="00B0F0"/>
                </a:solidFill>
              </a:rPr>
              <a:t>要有前瞻性，没有申报的不能采购</a:t>
            </a:r>
            <a:endParaRPr lang="en-US" altLang="zh-CN" sz="4000" dirty="0" smtClean="0">
              <a:solidFill>
                <a:srgbClr val="00B0F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zh-CN" sz="4800" dirty="0" smtClean="0">
                <a:solidFill>
                  <a:srgbClr val="FF0000"/>
                </a:solidFill>
              </a:rPr>
              <a:t>绩效评价</a:t>
            </a:r>
            <a:r>
              <a:rPr lang="en-US" altLang="zh-CN" sz="4800" dirty="0" smtClean="0">
                <a:solidFill>
                  <a:srgbClr val="FF0000"/>
                </a:solidFill>
              </a:rPr>
              <a:t>——</a:t>
            </a:r>
            <a:r>
              <a:rPr lang="zh-CN" altLang="en-US" sz="4800" dirty="0" smtClean="0">
                <a:solidFill>
                  <a:srgbClr val="FF0000"/>
                </a:solidFill>
              </a:rPr>
              <a:t>自评报告模板</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55000" lnSpcReduction="20000"/>
          </a:bodyPr>
          <a:lstStyle/>
          <a:p>
            <a:endParaRPr lang="en-US" altLang="zh-CN" sz="4000" dirty="0" smtClean="0">
              <a:solidFill>
                <a:srgbClr val="00B0F0"/>
              </a:solidFill>
            </a:endParaRPr>
          </a:p>
          <a:p>
            <a:r>
              <a:rPr lang="zh-CN" altLang="zh-CN" sz="4500" dirty="0" smtClean="0">
                <a:solidFill>
                  <a:srgbClr val="00B0F0"/>
                </a:solidFill>
              </a:rPr>
              <a:t>一、项目基本情况（第一层</a:t>
            </a:r>
            <a:r>
              <a:rPr lang="en-US" altLang="zh-CN" sz="4500" dirty="0" smtClean="0">
                <a:solidFill>
                  <a:srgbClr val="00B0F0"/>
                </a:solidFill>
              </a:rPr>
              <a:t>3</a:t>
            </a:r>
            <a:r>
              <a:rPr lang="zh-CN" altLang="zh-CN" sz="4500" dirty="0" smtClean="0">
                <a:solidFill>
                  <a:srgbClr val="00B0F0"/>
                </a:solidFill>
              </a:rPr>
              <a:t>号黑体）</a:t>
            </a:r>
          </a:p>
          <a:p>
            <a:r>
              <a:rPr lang="en-US" altLang="zh-CN" sz="4500" dirty="0" smtClean="0"/>
              <a:t>(</a:t>
            </a:r>
            <a:r>
              <a:rPr lang="zh-CN" altLang="zh-CN" sz="4500" dirty="0" smtClean="0"/>
              <a:t>一</a:t>
            </a:r>
            <a:r>
              <a:rPr lang="en-US" altLang="zh-CN" sz="4500" dirty="0" smtClean="0"/>
              <a:t>)</a:t>
            </a:r>
            <a:r>
              <a:rPr lang="zh-CN" altLang="zh-CN" sz="4500" dirty="0" smtClean="0"/>
              <a:t>项目概况（第二层</a:t>
            </a:r>
            <a:r>
              <a:rPr lang="en-US" altLang="zh-CN" sz="4500" dirty="0" smtClean="0"/>
              <a:t>3</a:t>
            </a:r>
            <a:r>
              <a:rPr lang="zh-CN" altLang="zh-CN" sz="4500" dirty="0" smtClean="0"/>
              <a:t>号楷体）</a:t>
            </a:r>
          </a:p>
          <a:p>
            <a:r>
              <a:rPr lang="en-US" altLang="zh-CN" sz="4500" dirty="0" smtClean="0"/>
              <a:t>(</a:t>
            </a:r>
            <a:r>
              <a:rPr lang="zh-CN" altLang="zh-CN" sz="4500" dirty="0" smtClean="0"/>
              <a:t>二</a:t>
            </a:r>
            <a:r>
              <a:rPr lang="en-US" altLang="zh-CN" sz="4500" dirty="0" smtClean="0"/>
              <a:t>)</a:t>
            </a:r>
            <a:r>
              <a:rPr lang="zh-CN" altLang="zh-CN" sz="4500" dirty="0" smtClean="0"/>
              <a:t>项目绩效目标设立情况</a:t>
            </a:r>
          </a:p>
          <a:p>
            <a:r>
              <a:rPr lang="en-US" altLang="zh-CN" sz="4500" dirty="0" smtClean="0"/>
              <a:t>(</a:t>
            </a:r>
            <a:r>
              <a:rPr lang="zh-CN" altLang="zh-CN" sz="4500" dirty="0" smtClean="0"/>
              <a:t>三</a:t>
            </a:r>
            <a:r>
              <a:rPr lang="en-US" altLang="zh-CN" sz="4500" dirty="0" smtClean="0"/>
              <a:t>)</a:t>
            </a:r>
            <a:r>
              <a:rPr lang="zh-CN" altLang="zh-CN" sz="4500" dirty="0" smtClean="0"/>
              <a:t>项目预算和预算执行情况</a:t>
            </a:r>
          </a:p>
          <a:p>
            <a:r>
              <a:rPr lang="en-US" altLang="zh-CN" sz="4500" dirty="0" smtClean="0"/>
              <a:t>(</a:t>
            </a:r>
            <a:r>
              <a:rPr lang="zh-CN" altLang="zh-CN" sz="4500" dirty="0" smtClean="0"/>
              <a:t>四</a:t>
            </a:r>
            <a:r>
              <a:rPr lang="en-US" altLang="zh-CN" sz="4500" dirty="0" smtClean="0"/>
              <a:t>)</a:t>
            </a:r>
            <a:r>
              <a:rPr lang="zh-CN" altLang="zh-CN" sz="4500" dirty="0" smtClean="0"/>
              <a:t>项目预算管理制度建设情况</a:t>
            </a:r>
          </a:p>
          <a:p>
            <a:r>
              <a:rPr lang="zh-CN" altLang="zh-CN" sz="4500" dirty="0" smtClean="0">
                <a:solidFill>
                  <a:srgbClr val="00B0F0"/>
                </a:solidFill>
              </a:rPr>
              <a:t>二、绩效自评体系（参照申报项目绩效指标表）</a:t>
            </a:r>
          </a:p>
          <a:p>
            <a:r>
              <a:rPr lang="zh-CN" altLang="zh-CN" sz="4500" dirty="0" smtClean="0">
                <a:solidFill>
                  <a:srgbClr val="00B0F0"/>
                </a:solidFill>
              </a:rPr>
              <a:t>三、自评情况分析及综合评价结论</a:t>
            </a:r>
          </a:p>
          <a:p>
            <a:r>
              <a:rPr lang="zh-CN" altLang="zh-CN" sz="4500" dirty="0" smtClean="0">
                <a:solidFill>
                  <a:srgbClr val="00B0F0"/>
                </a:solidFill>
              </a:rPr>
              <a:t>四、存在的问题和整改情况</a:t>
            </a:r>
          </a:p>
          <a:p>
            <a:r>
              <a:rPr lang="zh-CN" altLang="zh-CN" sz="4500" b="1" dirty="0" smtClean="0">
                <a:solidFill>
                  <a:srgbClr val="00B0F0"/>
                </a:solidFill>
              </a:rPr>
              <a:t>六、</a:t>
            </a:r>
            <a:r>
              <a:rPr lang="zh-CN" altLang="zh-CN" sz="4500" dirty="0" smtClean="0">
                <a:solidFill>
                  <a:srgbClr val="00B0F0"/>
                </a:solidFill>
              </a:rPr>
              <a:t>主要经验及做法</a:t>
            </a:r>
          </a:p>
          <a:p>
            <a:r>
              <a:rPr lang="zh-CN" altLang="zh-CN" sz="4500" b="1" dirty="0" smtClean="0">
                <a:solidFill>
                  <a:srgbClr val="00B0F0"/>
                </a:solidFill>
              </a:rPr>
              <a:t>七、</a:t>
            </a:r>
            <a:r>
              <a:rPr lang="zh-CN" altLang="zh-CN" sz="4500" dirty="0" smtClean="0">
                <a:solidFill>
                  <a:srgbClr val="00B0F0"/>
                </a:solidFill>
              </a:rPr>
              <a:t>其他需说明的情况</a:t>
            </a:r>
          </a:p>
          <a:p>
            <a:r>
              <a:rPr lang="en-US" altLang="zh-CN" sz="4000" dirty="0" smtClean="0"/>
              <a:t>    </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zh-CN" sz="5400" dirty="0" smtClean="0">
                <a:solidFill>
                  <a:srgbClr val="FF0000"/>
                </a:solidFill>
              </a:rPr>
              <a:t>绩效评价</a:t>
            </a:r>
            <a:r>
              <a:rPr lang="en-US" altLang="zh-CN" sz="5400" dirty="0" smtClean="0">
                <a:solidFill>
                  <a:srgbClr val="FF0000"/>
                </a:solidFill>
              </a:rPr>
              <a:t>—</a:t>
            </a:r>
            <a:r>
              <a:rPr lang="zh-CN" altLang="en-US" sz="5400" dirty="0" smtClean="0">
                <a:solidFill>
                  <a:srgbClr val="FF0000"/>
                </a:solidFill>
              </a:rPr>
              <a:t>自评汇报</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Autofit/>
          </a:bodyPr>
          <a:lstStyle/>
          <a:p>
            <a:r>
              <a:rPr lang="zh-CN" altLang="zh-CN" sz="2800" b="1" dirty="0" smtClean="0">
                <a:solidFill>
                  <a:srgbClr val="FF0000"/>
                </a:solidFill>
              </a:rPr>
              <a:t>预算批复情况，</a:t>
            </a:r>
            <a:r>
              <a:rPr lang="zh-CN" altLang="zh-CN" sz="2800" dirty="0" smtClean="0"/>
              <a:t>包括批复文号、金额、用途、绩效目标、绩效指标（或自设绩效目标、绩效指标）等；</a:t>
            </a:r>
          </a:p>
          <a:p>
            <a:r>
              <a:rPr lang="zh-CN" altLang="zh-CN" sz="2800" b="1" dirty="0" smtClean="0">
                <a:solidFill>
                  <a:srgbClr val="FF0000"/>
                </a:solidFill>
              </a:rPr>
              <a:t>项目管理情况，</a:t>
            </a:r>
            <a:r>
              <a:rPr lang="zh-CN" altLang="zh-CN" sz="2800" dirty="0" smtClean="0"/>
              <a:t>包括批复资金到位情况、依据或制定的管理制度、管理机构、管理程序等；</a:t>
            </a:r>
          </a:p>
          <a:p>
            <a:r>
              <a:rPr lang="zh-CN" altLang="zh-CN" sz="2800" b="1" dirty="0" smtClean="0">
                <a:solidFill>
                  <a:srgbClr val="FF0000"/>
                </a:solidFill>
              </a:rPr>
              <a:t>项目实施情况，</a:t>
            </a:r>
            <a:r>
              <a:rPr lang="zh-CN" altLang="zh-CN" sz="2800" dirty="0" smtClean="0"/>
              <a:t>包括预算执行相关的政府采购情况、预算执行情况（分阶段执行情况）、实际账面支出情况、已完成的绩效目标与绩效指标完成情况等；</a:t>
            </a:r>
          </a:p>
          <a:p>
            <a:r>
              <a:rPr lang="zh-CN" altLang="zh-CN" sz="2800" b="1" dirty="0" smtClean="0">
                <a:solidFill>
                  <a:srgbClr val="FF0000"/>
                </a:solidFill>
              </a:rPr>
              <a:t>后续计划情况，</a:t>
            </a:r>
            <a:r>
              <a:rPr lang="zh-CN" altLang="zh-CN" sz="2800" dirty="0" smtClean="0"/>
              <a:t>包括后续预算执行计划、需继续完成的绩效目标与绩效指标情况、拟采取的措施等；</a:t>
            </a:r>
          </a:p>
          <a:p>
            <a:r>
              <a:rPr lang="zh-CN" altLang="zh-CN" sz="2800" b="1" dirty="0" smtClean="0">
                <a:solidFill>
                  <a:srgbClr val="FF0000"/>
                </a:solidFill>
              </a:rPr>
              <a:t>绩效目标与绩效指标对照打分情况；项目实施中存在的不足及建议</a:t>
            </a:r>
            <a:r>
              <a:rPr lang="zh-CN" altLang="zh-CN" sz="2800" dirty="0" smtClean="0">
                <a:solidFill>
                  <a:srgbClr val="FF0000"/>
                </a:solidFill>
              </a:rPr>
              <a:t>等</a:t>
            </a:r>
            <a:endParaRPr lang="zh-CN" altLang="zh-CN" sz="2800"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zh-CN" sz="5400" dirty="0" smtClean="0">
                <a:solidFill>
                  <a:srgbClr val="FF0000"/>
                </a:solidFill>
              </a:rPr>
              <a:t>绩效评价</a:t>
            </a:r>
            <a:r>
              <a:rPr lang="en-US" altLang="zh-CN" sz="5400" dirty="0" smtClean="0">
                <a:solidFill>
                  <a:srgbClr val="FF0000"/>
                </a:solidFill>
              </a:rPr>
              <a:t>—</a:t>
            </a:r>
            <a:r>
              <a:rPr lang="zh-CN" altLang="en-US" sz="5400" dirty="0" smtClean="0">
                <a:solidFill>
                  <a:srgbClr val="FF0000"/>
                </a:solidFill>
              </a:rPr>
              <a:t>自评报告再评审</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85000" lnSpcReduction="10000"/>
          </a:bodyPr>
          <a:lstStyle/>
          <a:p>
            <a:r>
              <a:rPr lang="zh-CN" altLang="en-US" sz="4000" dirty="0" smtClean="0">
                <a:solidFill>
                  <a:srgbClr val="0070C0"/>
                </a:solidFill>
              </a:rPr>
              <a:t>自评打分很重要</a:t>
            </a:r>
            <a:endParaRPr lang="en-US" altLang="zh-CN" sz="4000" dirty="0" smtClean="0">
              <a:solidFill>
                <a:srgbClr val="0070C0"/>
              </a:solidFill>
            </a:endParaRPr>
          </a:p>
          <a:p>
            <a:r>
              <a:rPr lang="zh-CN" altLang="en-US" sz="4000" dirty="0" smtClean="0">
                <a:solidFill>
                  <a:srgbClr val="0070C0"/>
                </a:solidFill>
              </a:rPr>
              <a:t>再评审打分一般都低于自评打分</a:t>
            </a:r>
            <a:endParaRPr lang="en-US" altLang="zh-CN" sz="4000" dirty="0" smtClean="0">
              <a:solidFill>
                <a:srgbClr val="0070C0"/>
              </a:solidFill>
            </a:endParaRPr>
          </a:p>
          <a:p>
            <a:r>
              <a:rPr lang="zh-CN" altLang="en-US" sz="4000" dirty="0" smtClean="0">
                <a:solidFill>
                  <a:srgbClr val="0070C0"/>
                </a:solidFill>
              </a:rPr>
              <a:t>绩效考核指标中最好增设打分标准</a:t>
            </a:r>
            <a:endParaRPr lang="en-US" altLang="zh-CN" sz="4000" dirty="0" smtClean="0">
              <a:solidFill>
                <a:srgbClr val="0070C0"/>
              </a:solidFill>
            </a:endParaRPr>
          </a:p>
          <a:p>
            <a:r>
              <a:rPr lang="zh-CN" altLang="en-US" sz="4000" dirty="0" smtClean="0">
                <a:solidFill>
                  <a:srgbClr val="FF0000"/>
                </a:solidFill>
              </a:rPr>
              <a:t>如自设指标</a:t>
            </a:r>
            <a:r>
              <a:rPr lang="en-US" altLang="zh-CN" sz="4000" dirty="0" smtClean="0">
                <a:solidFill>
                  <a:srgbClr val="FF0000"/>
                </a:solidFill>
              </a:rPr>
              <a:t>—</a:t>
            </a:r>
            <a:r>
              <a:rPr lang="zh-CN" altLang="en-US" sz="4000" dirty="0" smtClean="0">
                <a:solidFill>
                  <a:srgbClr val="FF0000"/>
                </a:solidFill>
              </a:rPr>
              <a:t>公开发表论文</a:t>
            </a:r>
            <a:r>
              <a:rPr lang="en-US" altLang="zh-CN" sz="4000" dirty="0" smtClean="0">
                <a:solidFill>
                  <a:srgbClr val="FF0000"/>
                </a:solidFill>
              </a:rPr>
              <a:t>5</a:t>
            </a:r>
            <a:r>
              <a:rPr lang="zh-CN" altLang="en-US" sz="4000" dirty="0" smtClean="0">
                <a:solidFill>
                  <a:srgbClr val="FF0000"/>
                </a:solidFill>
              </a:rPr>
              <a:t>篇以上</a:t>
            </a:r>
            <a:endParaRPr lang="en-US" altLang="zh-CN" sz="4000" dirty="0" smtClean="0">
              <a:solidFill>
                <a:srgbClr val="FF0000"/>
              </a:solidFill>
            </a:endParaRPr>
          </a:p>
          <a:p>
            <a:r>
              <a:rPr lang="zh-CN" altLang="en-US" sz="4000" dirty="0" smtClean="0">
                <a:solidFill>
                  <a:srgbClr val="0070C0"/>
                </a:solidFill>
              </a:rPr>
              <a:t>绩效考核设置打分：</a:t>
            </a:r>
            <a:endParaRPr lang="en-US" altLang="zh-CN" sz="4000" dirty="0" smtClean="0">
              <a:solidFill>
                <a:srgbClr val="0070C0"/>
              </a:solidFill>
            </a:endParaRPr>
          </a:p>
          <a:p>
            <a:r>
              <a:rPr lang="zh-CN" altLang="en-US" sz="4000" dirty="0" smtClean="0">
                <a:solidFill>
                  <a:srgbClr val="FF0000"/>
                </a:solidFill>
              </a:rPr>
              <a:t>发表论文</a:t>
            </a:r>
            <a:r>
              <a:rPr lang="en-US" altLang="zh-CN" sz="4000" dirty="0" smtClean="0">
                <a:solidFill>
                  <a:srgbClr val="FF0000"/>
                </a:solidFill>
              </a:rPr>
              <a:t>5</a:t>
            </a:r>
            <a:r>
              <a:rPr lang="zh-CN" altLang="en-US" sz="4000" dirty="0" smtClean="0">
                <a:solidFill>
                  <a:srgbClr val="FF0000"/>
                </a:solidFill>
              </a:rPr>
              <a:t>篇以下（普刊）： </a:t>
            </a:r>
            <a:r>
              <a:rPr lang="zh-CN" altLang="en-US" sz="4000" dirty="0" smtClean="0">
                <a:solidFill>
                  <a:srgbClr val="00B050"/>
                </a:solidFill>
              </a:rPr>
              <a:t>＜ </a:t>
            </a:r>
            <a:r>
              <a:rPr lang="en-US" altLang="zh-CN" sz="4000" dirty="0" smtClean="0">
                <a:solidFill>
                  <a:srgbClr val="00B050"/>
                </a:solidFill>
              </a:rPr>
              <a:t>60</a:t>
            </a:r>
            <a:r>
              <a:rPr lang="zh-CN" altLang="en-US" sz="4000" dirty="0" smtClean="0">
                <a:solidFill>
                  <a:srgbClr val="00B050"/>
                </a:solidFill>
              </a:rPr>
              <a:t>分</a:t>
            </a:r>
            <a:endParaRPr lang="en-US" altLang="zh-CN" sz="4000" dirty="0" smtClean="0">
              <a:solidFill>
                <a:srgbClr val="00B050"/>
              </a:solidFill>
            </a:endParaRPr>
          </a:p>
          <a:p>
            <a:r>
              <a:rPr lang="zh-CN" altLang="en-US" sz="4000" dirty="0" smtClean="0">
                <a:solidFill>
                  <a:srgbClr val="FF0000"/>
                </a:solidFill>
              </a:rPr>
              <a:t>发表论文</a:t>
            </a:r>
            <a:r>
              <a:rPr lang="en-US" altLang="zh-CN" sz="4000" dirty="0" smtClean="0">
                <a:solidFill>
                  <a:srgbClr val="FF0000"/>
                </a:solidFill>
              </a:rPr>
              <a:t>5</a:t>
            </a:r>
            <a:r>
              <a:rPr lang="zh-CN" altLang="en-US" sz="4000" dirty="0" smtClean="0">
                <a:solidFill>
                  <a:srgbClr val="FF0000"/>
                </a:solidFill>
              </a:rPr>
              <a:t>篇以上（普刊），每增加</a:t>
            </a:r>
            <a:r>
              <a:rPr lang="en-US" altLang="zh-CN" sz="4000" dirty="0" smtClean="0">
                <a:solidFill>
                  <a:srgbClr val="FF0000"/>
                </a:solidFill>
              </a:rPr>
              <a:t>1</a:t>
            </a:r>
            <a:r>
              <a:rPr lang="zh-CN" altLang="en-US" sz="4000" dirty="0" smtClean="0">
                <a:solidFill>
                  <a:srgbClr val="FF0000"/>
                </a:solidFill>
              </a:rPr>
              <a:t>篇，增加</a:t>
            </a:r>
            <a:r>
              <a:rPr lang="en-US" altLang="zh-CN" sz="4000" dirty="0" smtClean="0">
                <a:solidFill>
                  <a:srgbClr val="FF0000"/>
                </a:solidFill>
              </a:rPr>
              <a:t>10</a:t>
            </a:r>
            <a:r>
              <a:rPr lang="zh-CN" altLang="en-US" sz="4000" dirty="0" smtClean="0">
                <a:solidFill>
                  <a:srgbClr val="FF0000"/>
                </a:solidFill>
              </a:rPr>
              <a:t>分：</a:t>
            </a:r>
            <a:r>
              <a:rPr lang="en-US" altLang="zh-CN" sz="4000" dirty="0" smtClean="0">
                <a:solidFill>
                  <a:srgbClr val="00B050"/>
                </a:solidFill>
              </a:rPr>
              <a:t>60-90</a:t>
            </a:r>
            <a:r>
              <a:rPr lang="zh-CN" altLang="en-US" sz="4000" dirty="0" smtClean="0">
                <a:solidFill>
                  <a:srgbClr val="00B050"/>
                </a:solidFill>
              </a:rPr>
              <a:t>分</a:t>
            </a:r>
            <a:endParaRPr lang="en-US" altLang="zh-CN" sz="4000" dirty="0" smtClean="0">
              <a:solidFill>
                <a:srgbClr val="00B050"/>
              </a:solidFill>
            </a:endParaRPr>
          </a:p>
          <a:p>
            <a:r>
              <a:rPr lang="zh-CN" altLang="en-US" sz="4000" dirty="0" smtClean="0">
                <a:solidFill>
                  <a:srgbClr val="FF0000"/>
                </a:solidFill>
              </a:rPr>
              <a:t>发表论文</a:t>
            </a:r>
            <a:r>
              <a:rPr lang="en-US" altLang="zh-CN" sz="4000" dirty="0" smtClean="0">
                <a:solidFill>
                  <a:srgbClr val="FF0000"/>
                </a:solidFill>
              </a:rPr>
              <a:t>5</a:t>
            </a:r>
            <a:r>
              <a:rPr lang="zh-CN" altLang="en-US" sz="4000" dirty="0" smtClean="0">
                <a:solidFill>
                  <a:srgbClr val="FF0000"/>
                </a:solidFill>
              </a:rPr>
              <a:t>篇以上（核刊≧ </a:t>
            </a:r>
            <a:r>
              <a:rPr lang="en-US" altLang="zh-CN" sz="4000" dirty="0" smtClean="0">
                <a:solidFill>
                  <a:srgbClr val="FF0000"/>
                </a:solidFill>
              </a:rPr>
              <a:t>2</a:t>
            </a:r>
            <a:r>
              <a:rPr lang="zh-CN" altLang="en-US" sz="4000" dirty="0" smtClean="0">
                <a:solidFill>
                  <a:srgbClr val="FF0000"/>
                </a:solidFill>
              </a:rPr>
              <a:t>篇</a:t>
            </a:r>
            <a:r>
              <a:rPr lang="zh-CN" altLang="en-US" sz="4000" dirty="0" smtClean="0">
                <a:solidFill>
                  <a:srgbClr val="00B050"/>
                </a:solidFill>
              </a:rPr>
              <a:t>）</a:t>
            </a:r>
            <a:r>
              <a:rPr lang="en-US" altLang="zh-CN" sz="4000" dirty="0" smtClean="0">
                <a:solidFill>
                  <a:srgbClr val="00B050"/>
                </a:solidFill>
              </a:rPr>
              <a:t> 90-100</a:t>
            </a:r>
            <a:r>
              <a:rPr lang="zh-CN" altLang="en-US" sz="4000" dirty="0" smtClean="0">
                <a:solidFill>
                  <a:srgbClr val="00B050"/>
                </a:solidFill>
              </a:rPr>
              <a:t>分</a:t>
            </a:r>
            <a:endParaRPr lang="en-US" altLang="zh-CN" sz="4000" dirty="0" smtClean="0">
              <a:solidFill>
                <a:srgbClr val="00B050"/>
              </a:solidFill>
            </a:endParaRPr>
          </a:p>
          <a:p>
            <a:endParaRPr lang="en-US" altLang="zh-CN" sz="4000" dirty="0" smtClean="0">
              <a:solidFill>
                <a:srgbClr val="00B05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关于满意度指标</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很难把握</a:t>
            </a:r>
            <a:endParaRPr lang="en-US" altLang="zh-CN" sz="4000" dirty="0" smtClean="0">
              <a:solidFill>
                <a:srgbClr val="0070C0"/>
              </a:solidFill>
            </a:endParaRPr>
          </a:p>
          <a:p>
            <a:r>
              <a:rPr lang="zh-CN" altLang="en-US" sz="4000" dirty="0" smtClean="0">
                <a:solidFill>
                  <a:srgbClr val="0070C0"/>
                </a:solidFill>
              </a:rPr>
              <a:t>找到容易得分的指标</a:t>
            </a:r>
            <a:endParaRPr lang="en-US" altLang="zh-CN" sz="4000" dirty="0" smtClean="0">
              <a:solidFill>
                <a:srgbClr val="0070C0"/>
              </a:solidFill>
            </a:endParaRPr>
          </a:p>
          <a:p>
            <a:r>
              <a:rPr lang="zh-CN" altLang="en-US" sz="4000" dirty="0" smtClean="0">
                <a:solidFill>
                  <a:srgbClr val="0070C0"/>
                </a:solidFill>
              </a:rPr>
              <a:t>再评审会依据自设目标作一些调整</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学校如何落实</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机构保障  </a:t>
            </a:r>
            <a:r>
              <a:rPr lang="zh-CN" altLang="en-US" sz="4000" dirty="0" smtClean="0">
                <a:solidFill>
                  <a:srgbClr val="00B050"/>
                </a:solidFill>
              </a:rPr>
              <a:t>四个方面</a:t>
            </a:r>
            <a:endParaRPr lang="en-US" altLang="zh-CN" sz="4000" dirty="0" smtClean="0">
              <a:solidFill>
                <a:srgbClr val="00B050"/>
              </a:solidFill>
            </a:endParaRPr>
          </a:p>
          <a:p>
            <a:r>
              <a:rPr lang="en-US" altLang="zh-CN" sz="4000" dirty="0" smtClean="0"/>
              <a:t>       </a:t>
            </a:r>
            <a:r>
              <a:rPr lang="zh-CN" altLang="zh-CN" sz="4000" dirty="0" smtClean="0"/>
              <a:t>预算</a:t>
            </a:r>
            <a:r>
              <a:rPr lang="zh-CN" altLang="en-US" sz="4000" dirty="0" smtClean="0"/>
              <a:t>支出</a:t>
            </a:r>
            <a:r>
              <a:rPr lang="zh-CN" altLang="zh-CN" sz="4000" dirty="0" smtClean="0"/>
              <a:t>绩效评价领导小组</a:t>
            </a:r>
            <a:endParaRPr lang="en-US" altLang="zh-CN" sz="4000" dirty="0" smtClean="0"/>
          </a:p>
          <a:p>
            <a:r>
              <a:rPr lang="en-US" altLang="zh-CN" sz="4000" dirty="0" smtClean="0"/>
              <a:t>       </a:t>
            </a:r>
            <a:r>
              <a:rPr lang="zh-CN" altLang="zh-CN" sz="4000" dirty="0" smtClean="0"/>
              <a:t>预算</a:t>
            </a:r>
            <a:r>
              <a:rPr lang="zh-CN" altLang="en-US" sz="4000" dirty="0" smtClean="0"/>
              <a:t>中心</a:t>
            </a:r>
            <a:endParaRPr lang="en-US" altLang="zh-CN" sz="4000" dirty="0" smtClean="0"/>
          </a:p>
          <a:p>
            <a:r>
              <a:rPr lang="en-US" altLang="zh-CN" sz="4000" dirty="0" smtClean="0">
                <a:solidFill>
                  <a:srgbClr val="0070C0"/>
                </a:solidFill>
              </a:rPr>
              <a:t>       </a:t>
            </a:r>
            <a:r>
              <a:rPr lang="zh-CN" altLang="en-US" sz="4000" dirty="0" smtClean="0">
                <a:solidFill>
                  <a:srgbClr val="0070C0"/>
                </a:solidFill>
              </a:rPr>
              <a:t>归口管理部门</a:t>
            </a:r>
            <a:endParaRPr lang="en-US" altLang="zh-CN" sz="4000" dirty="0" smtClean="0">
              <a:solidFill>
                <a:srgbClr val="0070C0"/>
              </a:solidFill>
            </a:endParaRPr>
          </a:p>
          <a:p>
            <a:r>
              <a:rPr lang="en-US" altLang="zh-CN" sz="4000" dirty="0" smtClean="0">
                <a:solidFill>
                  <a:srgbClr val="0070C0"/>
                </a:solidFill>
              </a:rPr>
              <a:t>       </a:t>
            </a:r>
            <a:r>
              <a:rPr lang="zh-CN" altLang="en-US" sz="4000" dirty="0" smtClean="0">
                <a:solidFill>
                  <a:srgbClr val="0070C0"/>
                </a:solidFill>
              </a:rPr>
              <a:t>具体实施单位</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关于</a:t>
            </a:r>
            <a:r>
              <a:rPr lang="en-US" altLang="zh-CN" sz="5400" b="1" dirty="0" smtClean="0">
                <a:solidFill>
                  <a:srgbClr val="FF0000"/>
                </a:solidFill>
              </a:rPr>
              <a:t>2020</a:t>
            </a:r>
            <a:r>
              <a:rPr lang="zh-CN" altLang="en-US" sz="5400" b="1" dirty="0" smtClean="0">
                <a:solidFill>
                  <a:srgbClr val="FF0000"/>
                </a:solidFill>
              </a:rPr>
              <a:t>年预算申报</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70000" lnSpcReduction="20000"/>
          </a:bodyPr>
          <a:lstStyle/>
          <a:p>
            <a:r>
              <a:rPr lang="zh-CN" altLang="en-US" sz="4000" dirty="0" smtClean="0">
                <a:solidFill>
                  <a:srgbClr val="FF0000"/>
                </a:solidFill>
              </a:rPr>
              <a:t>附表</a:t>
            </a:r>
            <a:endParaRPr lang="en-US" altLang="zh-CN" sz="4000" dirty="0" smtClean="0">
              <a:solidFill>
                <a:srgbClr val="FF0000"/>
              </a:solidFill>
            </a:endParaRPr>
          </a:p>
          <a:p>
            <a:r>
              <a:rPr lang="en-US" altLang="zh-CN" sz="4000" dirty="0" smtClean="0">
                <a:solidFill>
                  <a:srgbClr val="0070C0"/>
                </a:solidFill>
              </a:rPr>
              <a:t>2020</a:t>
            </a:r>
            <a:r>
              <a:rPr lang="zh-CN" altLang="en-US" sz="4000" dirty="0" smtClean="0">
                <a:solidFill>
                  <a:srgbClr val="0070C0"/>
                </a:solidFill>
              </a:rPr>
              <a:t>年按规定列入绩效考核的年初预算责任分解表（建议金额如有调整，另行通知</a:t>
            </a:r>
            <a:r>
              <a:rPr lang="zh-CN" altLang="en-US" sz="4000" dirty="0" smtClean="0">
                <a:solidFill>
                  <a:srgbClr val="0070C0"/>
                </a:solidFill>
              </a:rPr>
              <a:t>）</a:t>
            </a:r>
            <a:endParaRPr lang="en-US" altLang="zh-CN" sz="4000" dirty="0" smtClean="0">
              <a:solidFill>
                <a:srgbClr val="0070C0"/>
              </a:solidFill>
            </a:endParaRPr>
          </a:p>
          <a:p>
            <a:r>
              <a:rPr lang="zh-CN" altLang="en-US" sz="4000" dirty="0" smtClean="0">
                <a:solidFill>
                  <a:srgbClr val="FF0000"/>
                </a:solidFill>
              </a:rPr>
              <a:t>要求</a:t>
            </a:r>
            <a:endParaRPr lang="en-US" altLang="zh-CN" sz="4000" dirty="0" smtClean="0">
              <a:solidFill>
                <a:srgbClr val="FF0000"/>
              </a:solidFill>
            </a:endParaRPr>
          </a:p>
          <a:p>
            <a:r>
              <a:rPr lang="en-US" altLang="zh-CN" sz="4000" dirty="0" smtClean="0"/>
              <a:t>1</a:t>
            </a:r>
            <a:r>
              <a:rPr lang="zh-CN" altLang="en-US" sz="4000" dirty="0" smtClean="0"/>
              <a:t>、请以</a:t>
            </a:r>
            <a:r>
              <a:rPr lang="en-US" altLang="zh-CN" sz="4000" dirty="0" smtClean="0"/>
              <a:t>2019</a:t>
            </a:r>
            <a:r>
              <a:rPr lang="zh-CN" altLang="en-US" sz="4000" dirty="0" smtClean="0"/>
              <a:t>年学校申报项目模板为基础进行编制，涉及资金的采用模板上的选项，汇总时我们会</a:t>
            </a:r>
            <a:r>
              <a:rPr lang="zh-CN" altLang="en-US" sz="4000" dirty="0" smtClean="0"/>
              <a:t>修改</a:t>
            </a:r>
            <a:endParaRPr lang="en-US" altLang="zh-CN" sz="4000" dirty="0" smtClean="0"/>
          </a:p>
          <a:p>
            <a:r>
              <a:rPr lang="en-US" altLang="zh-CN" sz="4000" dirty="0" smtClean="0"/>
              <a:t>2</a:t>
            </a:r>
            <a:r>
              <a:rPr lang="zh-CN" altLang="en-US" sz="4000" dirty="0" smtClean="0"/>
              <a:t>、请于</a:t>
            </a:r>
            <a:r>
              <a:rPr lang="en-US" altLang="zh-CN" sz="4000" b="1" dirty="0" smtClean="0"/>
              <a:t>2019</a:t>
            </a:r>
            <a:r>
              <a:rPr lang="zh-CN" altLang="en-US" sz="4000" b="1" dirty="0" smtClean="0"/>
              <a:t>年</a:t>
            </a:r>
            <a:r>
              <a:rPr lang="en-US" altLang="zh-CN" sz="4000" b="1" dirty="0" smtClean="0"/>
              <a:t>8</a:t>
            </a:r>
            <a:r>
              <a:rPr lang="zh-CN" altLang="en-US" sz="4000" b="1" dirty="0" smtClean="0"/>
              <a:t>月</a:t>
            </a:r>
            <a:r>
              <a:rPr lang="en-US" altLang="zh-CN" sz="4000" b="1" dirty="0" smtClean="0"/>
              <a:t>10</a:t>
            </a:r>
            <a:r>
              <a:rPr lang="zh-CN" altLang="en-US" sz="4000" b="1" dirty="0" smtClean="0"/>
              <a:t>日前</a:t>
            </a:r>
            <a:r>
              <a:rPr lang="zh-CN" altLang="en-US" sz="4000" dirty="0" smtClean="0"/>
              <a:t>将</a:t>
            </a:r>
            <a:r>
              <a:rPr lang="zh-CN" altLang="en-US" sz="4000" b="1" dirty="0" smtClean="0"/>
              <a:t>电子数据报预算中心贾玲，请钉钉发送。</a:t>
            </a:r>
            <a:r>
              <a:rPr lang="zh-CN" altLang="en-US" sz="4000" dirty="0" smtClean="0"/>
              <a:t>  </a:t>
            </a:r>
            <a:endParaRPr lang="en-US" altLang="zh-CN" sz="4000" dirty="0" smtClean="0"/>
          </a:p>
          <a:p>
            <a:r>
              <a:rPr lang="en-US" altLang="zh-CN" sz="4000" dirty="0" smtClean="0"/>
              <a:t>3</a:t>
            </a:r>
            <a:r>
              <a:rPr lang="zh-CN" altLang="en-US" sz="4000" dirty="0" smtClean="0"/>
              <a:t>、请于</a:t>
            </a:r>
            <a:r>
              <a:rPr lang="en-US" altLang="zh-CN" sz="4000" b="1" dirty="0" smtClean="0"/>
              <a:t>2019</a:t>
            </a:r>
            <a:r>
              <a:rPr lang="zh-CN" altLang="en-US" sz="4000" b="1" dirty="0" smtClean="0"/>
              <a:t>年</a:t>
            </a:r>
            <a:r>
              <a:rPr lang="en-US" altLang="zh-CN" sz="4000" b="1" dirty="0" smtClean="0"/>
              <a:t>8</a:t>
            </a:r>
            <a:r>
              <a:rPr lang="zh-CN" altLang="en-US" sz="4000" b="1" dirty="0" smtClean="0"/>
              <a:t>月开学一周内（要求部门负责人签名、经办人签名及联系方式）纸质报预算中心贾玲，经管</a:t>
            </a:r>
            <a:r>
              <a:rPr lang="en-US" altLang="zh-CN" sz="4000" b="1" dirty="0" smtClean="0"/>
              <a:t>310</a:t>
            </a:r>
            <a:r>
              <a:rPr lang="zh-CN" altLang="en-US" sz="4000" b="1" dirty="0" smtClean="0"/>
              <a:t>。</a:t>
            </a:r>
            <a:r>
              <a:rPr lang="zh-CN" altLang="en-US" sz="4000" dirty="0" smtClean="0"/>
              <a:t> </a:t>
            </a:r>
            <a:endParaRPr lang="en-US" altLang="zh-CN" sz="4000" dirty="0" smtClean="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fontScale="90000"/>
          </a:bodyPr>
          <a:lstStyle/>
          <a:p>
            <a:r>
              <a:rPr lang="zh-CN" altLang="en-US" sz="5400" b="1" dirty="0" smtClean="0">
                <a:solidFill>
                  <a:srgbClr val="FF0000"/>
                </a:solidFill>
              </a:rPr>
              <a:t>关于</a:t>
            </a:r>
            <a:r>
              <a:rPr lang="en-US" altLang="zh-CN" sz="5400" b="1" dirty="0" smtClean="0">
                <a:solidFill>
                  <a:srgbClr val="FF0000"/>
                </a:solidFill>
              </a:rPr>
              <a:t>2019</a:t>
            </a:r>
            <a:r>
              <a:rPr lang="zh-CN" altLang="en-US" sz="5400" b="1" dirty="0" smtClean="0">
                <a:solidFill>
                  <a:srgbClr val="FF0000"/>
                </a:solidFill>
              </a:rPr>
              <a:t>年绩效考核项目清单</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en-US" altLang="zh-CN" sz="4000" dirty="0" smtClean="0">
                <a:solidFill>
                  <a:srgbClr val="0070C0"/>
                </a:solidFill>
              </a:rPr>
              <a:t>1</a:t>
            </a:r>
            <a:r>
              <a:rPr lang="zh-CN" altLang="en-US" sz="4000" dirty="0" smtClean="0">
                <a:solidFill>
                  <a:srgbClr val="0070C0"/>
                </a:solidFill>
              </a:rPr>
              <a:t>、省财政追加专项，批复预算同步下达</a:t>
            </a:r>
            <a:endParaRPr lang="en-US" altLang="zh-CN" sz="4000" dirty="0" smtClean="0">
              <a:solidFill>
                <a:srgbClr val="0070C0"/>
              </a:solidFill>
            </a:endParaRPr>
          </a:p>
          <a:p>
            <a:r>
              <a:rPr lang="en-US" altLang="zh-CN" sz="4000" dirty="0" smtClean="0">
                <a:solidFill>
                  <a:srgbClr val="0070C0"/>
                </a:solidFill>
              </a:rPr>
              <a:t>2</a:t>
            </a:r>
            <a:r>
              <a:rPr lang="zh-CN" altLang="en-US" sz="4000" dirty="0" smtClean="0">
                <a:solidFill>
                  <a:srgbClr val="0070C0"/>
                </a:solidFill>
              </a:rPr>
              <a:t>、学校确定评价项目，</a:t>
            </a:r>
            <a:r>
              <a:rPr lang="en-US" altLang="zh-CN" sz="4000" dirty="0" smtClean="0">
                <a:solidFill>
                  <a:srgbClr val="0070C0"/>
                </a:solidFill>
              </a:rPr>
              <a:t>9</a:t>
            </a:r>
            <a:r>
              <a:rPr lang="zh-CN" altLang="en-US" sz="4000" smtClean="0">
                <a:solidFill>
                  <a:srgbClr val="0070C0"/>
                </a:solidFill>
              </a:rPr>
              <a:t>月通知。</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endParaRPr lang="en-US" altLang="zh-CN" sz="4000" dirty="0" smtClean="0">
              <a:solidFill>
                <a:srgbClr val="0070C0"/>
              </a:solidFill>
            </a:endParaRPr>
          </a:p>
          <a:p>
            <a:endParaRPr lang="en-US" altLang="zh-CN" sz="4000" dirty="0" smtClean="0">
              <a:solidFill>
                <a:srgbClr val="0070C0"/>
              </a:solidFill>
            </a:endParaRPr>
          </a:p>
          <a:p>
            <a:endParaRPr lang="en-US" altLang="zh-CN" sz="4000" dirty="0" smtClean="0">
              <a:solidFill>
                <a:srgbClr val="0070C0"/>
              </a:solidFill>
            </a:endParaRPr>
          </a:p>
          <a:p>
            <a:r>
              <a:rPr lang="en-US" altLang="zh-CN" sz="4000" dirty="0" smtClean="0">
                <a:solidFill>
                  <a:srgbClr val="0070C0"/>
                </a:solidFill>
              </a:rPr>
              <a:t>          </a:t>
            </a:r>
            <a:r>
              <a:rPr lang="zh-CN" altLang="en-US" sz="4000" dirty="0" smtClean="0">
                <a:solidFill>
                  <a:srgbClr val="0070C0"/>
                </a:solidFill>
              </a:rPr>
              <a:t>谢谢</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学校如何落实</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92500" lnSpcReduction="20000"/>
          </a:bodyPr>
          <a:lstStyle/>
          <a:p>
            <a:r>
              <a:rPr lang="en-US" altLang="zh-CN" sz="4000" b="1" dirty="0" smtClean="0">
                <a:solidFill>
                  <a:srgbClr val="0070C0"/>
                </a:solidFill>
              </a:rPr>
              <a:t>2 </a:t>
            </a:r>
            <a:r>
              <a:rPr lang="zh-CN" altLang="en-US" sz="4000" b="1" dirty="0" smtClean="0">
                <a:solidFill>
                  <a:srgbClr val="0070C0"/>
                </a:solidFill>
              </a:rPr>
              <a:t>个制度保障</a:t>
            </a:r>
            <a:endParaRPr lang="en-US" altLang="zh-CN" sz="4000" b="1" dirty="0" smtClean="0">
              <a:solidFill>
                <a:srgbClr val="0070C0"/>
              </a:solidFill>
            </a:endParaRPr>
          </a:p>
          <a:p>
            <a:r>
              <a:rPr lang="en-US" altLang="zh-CN" sz="4000" b="1" dirty="0" smtClean="0"/>
              <a:t>      </a:t>
            </a:r>
            <a:r>
              <a:rPr lang="zh-CN" altLang="zh-CN" sz="4000" b="1" dirty="0" smtClean="0"/>
              <a:t>西南林业大学预算绩效管理办法</a:t>
            </a:r>
            <a:endParaRPr lang="en-US" altLang="zh-CN" sz="4000" b="1" dirty="0" smtClean="0"/>
          </a:p>
          <a:p>
            <a:r>
              <a:rPr lang="en-US" altLang="zh-CN" sz="4000" b="1" dirty="0" smtClean="0"/>
              <a:t>      (</a:t>
            </a:r>
            <a:r>
              <a:rPr lang="zh-CN" altLang="zh-CN" sz="4000" b="1" dirty="0" smtClean="0"/>
              <a:t>试行</a:t>
            </a:r>
            <a:r>
              <a:rPr lang="en-US" altLang="zh-CN" sz="4000" b="1" dirty="0" smtClean="0"/>
              <a:t>)</a:t>
            </a:r>
          </a:p>
          <a:p>
            <a:r>
              <a:rPr lang="zh-CN" altLang="en-US" sz="4000" b="1" dirty="0" smtClean="0"/>
              <a:t>      西南林业大学预算绩效评价实施细则</a:t>
            </a:r>
            <a:endParaRPr lang="en-US" altLang="zh-CN" sz="4000" b="1" dirty="0" smtClean="0"/>
          </a:p>
          <a:p>
            <a:endParaRPr lang="en-US" altLang="zh-CN" sz="4000" b="1" dirty="0" smtClean="0"/>
          </a:p>
          <a:p>
            <a:r>
              <a:rPr lang="en-US" altLang="zh-CN" sz="4000" b="1" dirty="0" smtClean="0"/>
              <a:t>       </a:t>
            </a:r>
            <a:r>
              <a:rPr lang="zh-CN" altLang="en-US" sz="4000" b="1" dirty="0" smtClean="0">
                <a:solidFill>
                  <a:srgbClr val="00B050"/>
                </a:solidFill>
              </a:rPr>
              <a:t>单位层面</a:t>
            </a:r>
            <a:r>
              <a:rPr lang="en-US" altLang="zh-CN" sz="4000" b="1" dirty="0" smtClean="0">
                <a:solidFill>
                  <a:srgbClr val="00B050"/>
                </a:solidFill>
              </a:rPr>
              <a:t>——5--15</a:t>
            </a:r>
            <a:r>
              <a:rPr lang="zh-CN" altLang="en-US" sz="4000" b="1" dirty="0" smtClean="0">
                <a:solidFill>
                  <a:srgbClr val="00B050"/>
                </a:solidFill>
              </a:rPr>
              <a:t>分</a:t>
            </a:r>
            <a:endParaRPr lang="en-US" altLang="zh-CN" sz="4000" b="1" dirty="0" smtClean="0">
              <a:solidFill>
                <a:srgbClr val="00B050"/>
              </a:solidFill>
            </a:endParaRPr>
          </a:p>
          <a:p>
            <a:r>
              <a:rPr lang="en-US" altLang="zh-CN" sz="4000" b="1" dirty="0" smtClean="0"/>
              <a:t>       </a:t>
            </a:r>
            <a:r>
              <a:rPr lang="zh-CN" altLang="en-US" sz="4000" b="1" dirty="0" smtClean="0"/>
              <a:t>实施层面</a:t>
            </a:r>
            <a:r>
              <a:rPr lang="en-US" altLang="zh-CN" sz="4000" b="1" dirty="0" smtClean="0"/>
              <a:t>——</a:t>
            </a:r>
            <a:r>
              <a:rPr lang="zh-CN" altLang="en-US" sz="4000" b="1" dirty="0" smtClean="0"/>
              <a:t>管理制度、财务制度</a:t>
            </a:r>
            <a:endParaRPr lang="en-US" altLang="zh-CN" sz="4000" b="1" dirty="0" smtClean="0"/>
          </a:p>
          <a:p>
            <a:r>
              <a:rPr lang="en-US" altLang="zh-CN" sz="4000" b="1" dirty="0" smtClean="0">
                <a:solidFill>
                  <a:srgbClr val="0070C0"/>
                </a:solidFill>
              </a:rPr>
              <a:t>      </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学校如何落实</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FF0000"/>
                </a:solidFill>
              </a:rPr>
              <a:t>两方面  三程序  </a:t>
            </a:r>
            <a:r>
              <a:rPr lang="zh-CN" altLang="en-US" sz="4000" dirty="0" smtClean="0">
                <a:solidFill>
                  <a:srgbClr val="00B050"/>
                </a:solidFill>
              </a:rPr>
              <a:t>四环节  五维度</a:t>
            </a:r>
            <a:endParaRPr lang="en-US" altLang="zh-CN" sz="4000" dirty="0" smtClean="0">
              <a:solidFill>
                <a:srgbClr val="00B050"/>
              </a:solidFill>
            </a:endParaRPr>
          </a:p>
          <a:p>
            <a:r>
              <a:rPr lang="zh-CN" altLang="en-US" sz="4000" dirty="0" smtClean="0">
                <a:solidFill>
                  <a:srgbClr val="FF0000"/>
                </a:solidFill>
              </a:rPr>
              <a:t>两方面  </a:t>
            </a:r>
            <a:r>
              <a:rPr lang="zh-CN" altLang="en-US" sz="4000" dirty="0" smtClean="0">
                <a:solidFill>
                  <a:srgbClr val="00B050"/>
                </a:solidFill>
              </a:rPr>
              <a:t>预算绩效目标</a:t>
            </a:r>
            <a:r>
              <a:rPr lang="zh-CN" altLang="en-US" sz="4000" dirty="0" smtClean="0">
                <a:solidFill>
                  <a:srgbClr val="FF0000"/>
                </a:solidFill>
              </a:rPr>
              <a:t>设立  考核</a:t>
            </a:r>
            <a:endParaRPr lang="en-US" altLang="zh-CN" sz="4000" dirty="0" smtClean="0">
              <a:solidFill>
                <a:srgbClr val="FF0000"/>
              </a:solidFill>
            </a:endParaRPr>
          </a:p>
          <a:p>
            <a:r>
              <a:rPr lang="zh-CN" altLang="en-US" sz="4000" dirty="0" smtClean="0">
                <a:solidFill>
                  <a:srgbClr val="FF0000"/>
                </a:solidFill>
              </a:rPr>
              <a:t>三程序  </a:t>
            </a:r>
            <a:r>
              <a:rPr lang="zh-CN" altLang="en-US" sz="4000" dirty="0" smtClean="0">
                <a:solidFill>
                  <a:srgbClr val="00B050"/>
                </a:solidFill>
              </a:rPr>
              <a:t>评审 问效 公开（财政</a:t>
            </a:r>
            <a:r>
              <a:rPr lang="en-US" altLang="zh-CN" sz="4000" dirty="0" smtClean="0">
                <a:solidFill>
                  <a:srgbClr val="00B050"/>
                </a:solidFill>
              </a:rPr>
              <a:t>/</a:t>
            </a:r>
            <a:r>
              <a:rPr lang="zh-CN" altLang="en-US" sz="4000" dirty="0" smtClean="0">
                <a:solidFill>
                  <a:srgbClr val="00B050"/>
                </a:solidFill>
              </a:rPr>
              <a:t>单位门户网站）</a:t>
            </a:r>
            <a:endParaRPr lang="en-US" altLang="zh-CN" sz="4000" dirty="0" smtClean="0">
              <a:solidFill>
                <a:srgbClr val="00B050"/>
              </a:solidFill>
            </a:endParaRPr>
          </a:p>
          <a:p>
            <a:r>
              <a:rPr lang="zh-CN" altLang="en-US" sz="4000" dirty="0" smtClean="0">
                <a:solidFill>
                  <a:srgbClr val="00B050"/>
                </a:solidFill>
              </a:rPr>
              <a:t>四环节  </a:t>
            </a:r>
            <a:r>
              <a:rPr lang="zh-CN" altLang="en-US" sz="4000" dirty="0" smtClean="0">
                <a:solidFill>
                  <a:srgbClr val="FF0000"/>
                </a:solidFill>
              </a:rPr>
              <a:t>预算</a:t>
            </a:r>
            <a:r>
              <a:rPr lang="zh-CN" altLang="en-US" sz="4000" dirty="0" smtClean="0">
                <a:solidFill>
                  <a:srgbClr val="00B050"/>
                </a:solidFill>
              </a:rPr>
              <a:t>申请 批复 执行 考核</a:t>
            </a:r>
            <a:endParaRPr lang="en-US" altLang="zh-CN" sz="4000" dirty="0" smtClean="0">
              <a:solidFill>
                <a:srgbClr val="00B050"/>
              </a:solidFill>
            </a:endParaRPr>
          </a:p>
          <a:p>
            <a:r>
              <a:rPr lang="zh-CN" altLang="en-US" sz="4000" dirty="0" smtClean="0">
                <a:solidFill>
                  <a:srgbClr val="00B050"/>
                </a:solidFill>
              </a:rPr>
              <a:t>五维度  </a:t>
            </a:r>
            <a:r>
              <a:rPr lang="zh-CN" altLang="zh-CN" sz="4000" dirty="0" smtClean="0">
                <a:solidFill>
                  <a:srgbClr val="FF0000"/>
                </a:solidFill>
              </a:rPr>
              <a:t>绩效目标</a:t>
            </a:r>
            <a:r>
              <a:rPr lang="en-US" altLang="zh-CN" sz="4000" dirty="0" smtClean="0">
                <a:solidFill>
                  <a:srgbClr val="FF0000"/>
                </a:solidFill>
              </a:rPr>
              <a:t> </a:t>
            </a:r>
            <a:r>
              <a:rPr lang="zh-CN" altLang="zh-CN" sz="4000" dirty="0" smtClean="0"/>
              <a:t>投入</a:t>
            </a:r>
            <a:r>
              <a:rPr lang="en-US" altLang="zh-CN" sz="4000" dirty="0" smtClean="0"/>
              <a:t> </a:t>
            </a:r>
            <a:r>
              <a:rPr lang="zh-CN" altLang="zh-CN" sz="4000" dirty="0" smtClean="0"/>
              <a:t>过程</a:t>
            </a:r>
            <a:r>
              <a:rPr lang="en-US" altLang="zh-CN" sz="4000" dirty="0" smtClean="0"/>
              <a:t> </a:t>
            </a:r>
            <a:r>
              <a:rPr lang="zh-CN" altLang="zh-CN" sz="4000" dirty="0" smtClean="0"/>
              <a:t>产出</a:t>
            </a:r>
            <a:r>
              <a:rPr lang="en-US" altLang="zh-CN" sz="4000" dirty="0" smtClean="0"/>
              <a:t> </a:t>
            </a:r>
            <a:r>
              <a:rPr lang="zh-CN" altLang="zh-CN" sz="4000" dirty="0" smtClean="0"/>
              <a:t>效益</a:t>
            </a:r>
            <a:r>
              <a:rPr lang="en-US" altLang="zh-CN" sz="4000" dirty="0" smtClean="0"/>
              <a:t> </a:t>
            </a:r>
            <a:r>
              <a:rPr lang="zh-CN" altLang="zh-CN" sz="4000" dirty="0" smtClean="0"/>
              <a:t>满意度</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b="1" dirty="0" smtClean="0">
                <a:solidFill>
                  <a:srgbClr val="FF0000"/>
                </a:solidFill>
              </a:rPr>
              <a:t>近几年的工作开展</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年初部门预算编制</a:t>
            </a:r>
            <a:endParaRPr lang="en-US" altLang="zh-CN" sz="4000" dirty="0" smtClean="0">
              <a:solidFill>
                <a:srgbClr val="0070C0"/>
              </a:solidFill>
            </a:endParaRPr>
          </a:p>
          <a:p>
            <a:r>
              <a:rPr lang="zh-CN" altLang="en-US" sz="4000" dirty="0" smtClean="0">
                <a:solidFill>
                  <a:srgbClr val="0070C0"/>
                </a:solidFill>
              </a:rPr>
              <a:t>中央与地方共建项目</a:t>
            </a:r>
            <a:endParaRPr lang="en-US" altLang="zh-CN" sz="4000" dirty="0" smtClean="0">
              <a:solidFill>
                <a:srgbClr val="0070C0"/>
              </a:solidFill>
            </a:endParaRPr>
          </a:p>
          <a:p>
            <a:r>
              <a:rPr lang="zh-CN" altLang="en-US" sz="4000" dirty="0" smtClean="0">
                <a:solidFill>
                  <a:srgbClr val="0070C0"/>
                </a:solidFill>
              </a:rPr>
              <a:t>科研项目</a:t>
            </a:r>
            <a:endParaRPr lang="en-US" altLang="zh-CN" sz="4000" dirty="0" smtClean="0">
              <a:solidFill>
                <a:srgbClr val="0070C0"/>
              </a:solidFill>
            </a:endParaRPr>
          </a:p>
          <a:p>
            <a:r>
              <a:rPr lang="zh-CN" altLang="en-US" sz="4000" dirty="0" smtClean="0">
                <a:solidFill>
                  <a:srgbClr val="0070C0"/>
                </a:solidFill>
              </a:rPr>
              <a:t>人才项目 </a:t>
            </a:r>
            <a:endParaRPr lang="en-US" altLang="zh-CN" sz="4000" dirty="0" smtClean="0">
              <a:solidFill>
                <a:srgbClr val="0070C0"/>
              </a:solidFill>
            </a:endParaRPr>
          </a:p>
          <a:p>
            <a:r>
              <a:rPr lang="zh-CN" altLang="en-US" sz="4000" dirty="0" smtClean="0">
                <a:solidFill>
                  <a:srgbClr val="0070C0"/>
                </a:solidFill>
              </a:rPr>
              <a:t>学生资助项目</a:t>
            </a:r>
            <a:endParaRPr lang="en-US" altLang="zh-CN" sz="4000" dirty="0" smtClean="0">
              <a:solidFill>
                <a:srgbClr val="0070C0"/>
              </a:solidFill>
            </a:endParaRPr>
          </a:p>
          <a:p>
            <a:r>
              <a:rPr lang="zh-CN" altLang="en-US" sz="4000" dirty="0" smtClean="0">
                <a:solidFill>
                  <a:srgbClr val="0070C0"/>
                </a:solidFill>
              </a:rPr>
              <a:t>基建项目</a:t>
            </a:r>
            <a:endParaRPr lang="en-US" altLang="zh-CN" sz="4000" dirty="0" smtClean="0">
              <a:solidFill>
                <a:srgbClr val="0070C0"/>
              </a:solidFill>
            </a:endParaRPr>
          </a:p>
          <a:p>
            <a:r>
              <a:rPr lang="zh-CN" altLang="en-US" sz="4000" dirty="0" smtClean="0">
                <a:solidFill>
                  <a:srgbClr val="0070C0"/>
                </a:solidFill>
              </a:rPr>
              <a:t>所有财政资金</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fontScale="90000"/>
          </a:bodyPr>
          <a:lstStyle/>
          <a:p>
            <a:r>
              <a:rPr lang="zh-CN" altLang="en-US" sz="5400" dirty="0" smtClean="0">
                <a:solidFill>
                  <a:srgbClr val="FF0000"/>
                </a:solidFill>
              </a:rPr>
              <a:t>年初部门预算编制</a:t>
            </a:r>
            <a:r>
              <a:rPr lang="en-US" altLang="zh-CN" sz="5400" dirty="0" smtClean="0">
                <a:solidFill>
                  <a:srgbClr val="FF0000"/>
                </a:solidFill>
              </a:rPr>
              <a:t>—</a:t>
            </a:r>
            <a:r>
              <a:rPr lang="zh-CN" altLang="en-US" sz="5400" dirty="0" smtClean="0">
                <a:solidFill>
                  <a:srgbClr val="FF0000"/>
                </a:solidFill>
              </a:rPr>
              <a:t>设立绩效</a:t>
            </a:r>
            <a:endParaRPr lang="en-US" altLang="zh-CN" sz="5400" dirty="0" smtClean="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fontScale="85000" lnSpcReduction="10000"/>
          </a:bodyPr>
          <a:lstStyle/>
          <a:p>
            <a:r>
              <a:rPr lang="zh-CN" altLang="en-US" sz="4000" dirty="0" smtClean="0">
                <a:solidFill>
                  <a:srgbClr val="00B050"/>
                </a:solidFill>
              </a:rPr>
              <a:t>设备采购     国资处         国资处</a:t>
            </a:r>
            <a:r>
              <a:rPr lang="en-US" altLang="zh-CN" sz="4000" dirty="0" smtClean="0">
                <a:solidFill>
                  <a:srgbClr val="00B050"/>
                </a:solidFill>
              </a:rPr>
              <a:t>/</a:t>
            </a:r>
            <a:r>
              <a:rPr lang="zh-CN" altLang="en-US" sz="4000" dirty="0" smtClean="0">
                <a:solidFill>
                  <a:srgbClr val="00B050"/>
                </a:solidFill>
              </a:rPr>
              <a:t>预算中心</a:t>
            </a:r>
            <a:endParaRPr lang="en-US" altLang="zh-CN" sz="4000" dirty="0" smtClean="0">
              <a:solidFill>
                <a:srgbClr val="00B050"/>
              </a:solidFill>
            </a:endParaRPr>
          </a:p>
          <a:p>
            <a:r>
              <a:rPr lang="zh-CN" altLang="en-US" sz="4000" dirty="0" smtClean="0">
                <a:solidFill>
                  <a:srgbClr val="00B050"/>
                </a:solidFill>
              </a:rPr>
              <a:t>图书采购     图书馆         国资处</a:t>
            </a:r>
            <a:r>
              <a:rPr lang="en-US" altLang="zh-CN" sz="4000" dirty="0" smtClean="0">
                <a:solidFill>
                  <a:srgbClr val="00B050"/>
                </a:solidFill>
              </a:rPr>
              <a:t>/</a:t>
            </a:r>
            <a:r>
              <a:rPr lang="zh-CN" altLang="en-US" sz="4000" dirty="0" smtClean="0">
                <a:solidFill>
                  <a:srgbClr val="00B050"/>
                </a:solidFill>
              </a:rPr>
              <a:t>预算中心</a:t>
            </a:r>
            <a:endParaRPr lang="en-US" altLang="zh-CN" sz="4000" dirty="0" smtClean="0">
              <a:solidFill>
                <a:srgbClr val="00B050"/>
              </a:solidFill>
            </a:endParaRPr>
          </a:p>
          <a:p>
            <a:r>
              <a:rPr lang="zh-CN" altLang="en-US" sz="4000" dirty="0" smtClean="0">
                <a:solidFill>
                  <a:srgbClr val="00B050"/>
                </a:solidFill>
              </a:rPr>
              <a:t>维修采购     后勤集团     国资处</a:t>
            </a:r>
            <a:r>
              <a:rPr lang="en-US" altLang="zh-CN" sz="4000" dirty="0" smtClean="0">
                <a:solidFill>
                  <a:srgbClr val="00B050"/>
                </a:solidFill>
              </a:rPr>
              <a:t>/</a:t>
            </a:r>
            <a:r>
              <a:rPr lang="zh-CN" altLang="en-US" sz="4000" dirty="0" smtClean="0">
                <a:solidFill>
                  <a:srgbClr val="00B050"/>
                </a:solidFill>
              </a:rPr>
              <a:t>预算中心</a:t>
            </a:r>
            <a:endParaRPr lang="en-US" altLang="zh-CN" sz="4000" dirty="0" smtClean="0">
              <a:solidFill>
                <a:srgbClr val="00B050"/>
              </a:solidFill>
            </a:endParaRPr>
          </a:p>
          <a:p>
            <a:r>
              <a:rPr lang="zh-CN" altLang="en-US" sz="4000" dirty="0" smtClean="0">
                <a:solidFill>
                  <a:srgbClr val="00B050"/>
                </a:solidFill>
              </a:rPr>
              <a:t>大数据建设  大数据        国资处</a:t>
            </a:r>
            <a:r>
              <a:rPr lang="en-US" altLang="zh-CN" sz="4000" dirty="0" smtClean="0">
                <a:solidFill>
                  <a:srgbClr val="00B050"/>
                </a:solidFill>
              </a:rPr>
              <a:t>/</a:t>
            </a:r>
            <a:r>
              <a:rPr lang="zh-CN" altLang="en-US" sz="4000" dirty="0" smtClean="0">
                <a:solidFill>
                  <a:srgbClr val="00B050"/>
                </a:solidFill>
              </a:rPr>
              <a:t>预算中心</a:t>
            </a:r>
            <a:endParaRPr lang="en-US" altLang="zh-CN" sz="4000" dirty="0" smtClean="0">
              <a:solidFill>
                <a:srgbClr val="00B050"/>
              </a:solidFill>
            </a:endParaRPr>
          </a:p>
          <a:p>
            <a:r>
              <a:rPr lang="zh-CN" altLang="en-US" sz="4000" dirty="0" smtClean="0">
                <a:solidFill>
                  <a:srgbClr val="00B050"/>
                </a:solidFill>
              </a:rPr>
              <a:t>公寓家具      学生处        国资处</a:t>
            </a:r>
            <a:r>
              <a:rPr lang="en-US" altLang="zh-CN" sz="4000" dirty="0" smtClean="0">
                <a:solidFill>
                  <a:srgbClr val="00B050"/>
                </a:solidFill>
              </a:rPr>
              <a:t>/</a:t>
            </a:r>
            <a:r>
              <a:rPr lang="zh-CN" altLang="en-US" sz="4000" dirty="0" smtClean="0">
                <a:solidFill>
                  <a:srgbClr val="00B050"/>
                </a:solidFill>
              </a:rPr>
              <a:t>预算中心</a:t>
            </a:r>
            <a:endParaRPr lang="en-US" altLang="zh-CN" sz="4000" dirty="0" smtClean="0">
              <a:solidFill>
                <a:srgbClr val="00B050"/>
              </a:solidFill>
            </a:endParaRPr>
          </a:p>
          <a:p>
            <a:r>
              <a:rPr lang="zh-CN" altLang="en-US" sz="4000" dirty="0" smtClean="0">
                <a:solidFill>
                  <a:srgbClr val="0070C0"/>
                </a:solidFill>
              </a:rPr>
              <a:t>基本建设      基建处         预算中心</a:t>
            </a:r>
            <a:endParaRPr lang="en-US" altLang="zh-CN" sz="4000" dirty="0" smtClean="0">
              <a:solidFill>
                <a:srgbClr val="0070C0"/>
              </a:solidFill>
            </a:endParaRPr>
          </a:p>
          <a:p>
            <a:r>
              <a:rPr lang="zh-CN" altLang="en-US" sz="4000" dirty="0" smtClean="0">
                <a:solidFill>
                  <a:srgbClr val="FF0000"/>
                </a:solidFill>
              </a:rPr>
              <a:t>科研服务      科技处         预算中心</a:t>
            </a:r>
            <a:endParaRPr lang="en-US" altLang="zh-CN" sz="4000" dirty="0" smtClean="0">
              <a:solidFill>
                <a:srgbClr val="FF0000"/>
              </a:solidFill>
            </a:endParaRPr>
          </a:p>
          <a:p>
            <a:r>
              <a:rPr lang="zh-CN" altLang="en-US" sz="4000" dirty="0" smtClean="0">
                <a:solidFill>
                  <a:srgbClr val="FF0000"/>
                </a:solidFill>
              </a:rPr>
              <a:t>债务利息      财务处         预算中心</a:t>
            </a:r>
            <a:endParaRPr lang="en-US" altLang="zh-CN" sz="4000" dirty="0" smtClean="0">
              <a:solidFill>
                <a:srgbClr val="FF0000"/>
              </a:solidFill>
            </a:endParaRPr>
          </a:p>
          <a:p>
            <a:r>
              <a:rPr lang="zh-CN" altLang="en-US" sz="4000" dirty="0" smtClean="0">
                <a:solidFill>
                  <a:srgbClr val="FF0000"/>
                </a:solidFill>
              </a:rPr>
              <a:t>收费成本</a:t>
            </a:r>
            <a:r>
              <a:rPr lang="en-US" altLang="zh-CN" sz="4000" dirty="0" smtClean="0">
                <a:solidFill>
                  <a:srgbClr val="FF0000"/>
                </a:solidFill>
              </a:rPr>
              <a:t>      </a:t>
            </a:r>
            <a:r>
              <a:rPr lang="zh-CN" altLang="en-US" sz="4000" dirty="0" smtClean="0">
                <a:solidFill>
                  <a:srgbClr val="FF0000"/>
                </a:solidFill>
              </a:rPr>
              <a:t>研究生院     财务处</a:t>
            </a:r>
            <a:r>
              <a:rPr lang="en-US" altLang="zh-CN" sz="4000" dirty="0" smtClean="0">
                <a:solidFill>
                  <a:srgbClr val="FF0000"/>
                </a:solidFill>
              </a:rPr>
              <a:t>/</a:t>
            </a:r>
            <a:r>
              <a:rPr lang="zh-CN" altLang="en-US" sz="4000" dirty="0" smtClean="0">
                <a:solidFill>
                  <a:srgbClr val="FF0000"/>
                </a:solidFill>
              </a:rPr>
              <a:t>预算中心</a:t>
            </a:r>
            <a:endParaRPr lang="en-US" altLang="zh-CN" sz="4000" dirty="0" smtClean="0">
              <a:solidFill>
                <a:srgbClr val="FF0000"/>
              </a:solidFill>
            </a:endParaRPr>
          </a:p>
          <a:p>
            <a:endParaRPr lang="en-US" altLang="zh-CN" sz="4000" dirty="0" smtClean="0">
              <a:solidFill>
                <a:srgbClr val="00B05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年初部门预算编制</a:t>
            </a:r>
            <a:r>
              <a:rPr lang="en-US" altLang="zh-CN" sz="5400" dirty="0" smtClean="0">
                <a:solidFill>
                  <a:srgbClr val="FF0000"/>
                </a:solidFill>
              </a:rPr>
              <a:t>—</a:t>
            </a:r>
            <a:r>
              <a:rPr lang="zh-CN" altLang="en-US" sz="5400" dirty="0" smtClean="0">
                <a:solidFill>
                  <a:srgbClr val="00B050"/>
                </a:solidFill>
              </a:rPr>
              <a:t>问题</a:t>
            </a:r>
            <a:endParaRPr lang="zh-CN" altLang="en-US" sz="5400" b="1" dirty="0">
              <a:solidFill>
                <a:srgbClr val="00B050"/>
              </a:solidFill>
            </a:endParaRPr>
          </a:p>
        </p:txBody>
      </p:sp>
      <p:sp>
        <p:nvSpPr>
          <p:cNvPr id="3" name="副标题 2"/>
          <p:cNvSpPr>
            <a:spLocks noGrp="1"/>
          </p:cNvSpPr>
          <p:nvPr>
            <p:ph type="subTitle" idx="1"/>
          </p:nvPr>
        </p:nvSpPr>
        <p:spPr>
          <a:xfrm>
            <a:off x="467544" y="1412776"/>
            <a:ext cx="8280920" cy="4896544"/>
          </a:xfrm>
        </p:spPr>
        <p:txBody>
          <a:bodyPr>
            <a:normAutofit fontScale="70000" lnSpcReduction="20000"/>
          </a:bodyPr>
          <a:lstStyle/>
          <a:p>
            <a:r>
              <a:rPr lang="zh-CN" altLang="en-US" sz="4000" dirty="0" smtClean="0">
                <a:solidFill>
                  <a:srgbClr val="0070C0"/>
                </a:solidFill>
              </a:rPr>
              <a:t>专门布置过，但不开展</a:t>
            </a:r>
            <a:r>
              <a:rPr lang="en-US" altLang="zh-CN" sz="4000" dirty="0" smtClean="0">
                <a:solidFill>
                  <a:srgbClr val="0070C0"/>
                </a:solidFill>
              </a:rPr>
              <a:t>/</a:t>
            </a:r>
            <a:r>
              <a:rPr lang="zh-CN" altLang="en-US" sz="4000" dirty="0" smtClean="0">
                <a:solidFill>
                  <a:srgbClr val="0070C0"/>
                </a:solidFill>
              </a:rPr>
              <a:t>未完全开展工作（基建</a:t>
            </a:r>
            <a:r>
              <a:rPr lang="en-US" altLang="zh-CN" sz="4000" dirty="0" smtClean="0">
                <a:solidFill>
                  <a:srgbClr val="0070C0"/>
                </a:solidFill>
              </a:rPr>
              <a:t>/</a:t>
            </a:r>
            <a:r>
              <a:rPr lang="zh-CN" altLang="en-US" sz="4000" dirty="0" smtClean="0">
                <a:solidFill>
                  <a:srgbClr val="0070C0"/>
                </a:solidFill>
              </a:rPr>
              <a:t>学生处）</a:t>
            </a:r>
            <a:endParaRPr lang="en-US" altLang="zh-CN" sz="4000" dirty="0" smtClean="0">
              <a:solidFill>
                <a:srgbClr val="0070C0"/>
              </a:solidFill>
            </a:endParaRPr>
          </a:p>
          <a:p>
            <a:r>
              <a:rPr lang="zh-CN" altLang="en-US" sz="4000" dirty="0" smtClean="0">
                <a:solidFill>
                  <a:srgbClr val="00B050"/>
                </a:solidFill>
              </a:rPr>
              <a:t>不按时申报，工作推诿，没有时间审核（研究生院，第一次审核未通过，第二次通过）</a:t>
            </a:r>
            <a:endParaRPr lang="en-US" altLang="zh-CN" sz="4000" dirty="0" smtClean="0">
              <a:solidFill>
                <a:srgbClr val="00B050"/>
              </a:solidFill>
            </a:endParaRPr>
          </a:p>
          <a:p>
            <a:r>
              <a:rPr lang="zh-CN" altLang="en-US" sz="4000" dirty="0" smtClean="0">
                <a:solidFill>
                  <a:srgbClr val="FF0000"/>
                </a:solidFill>
              </a:rPr>
              <a:t>不按通知金额，难以录入系统（后勤集团）</a:t>
            </a:r>
            <a:endParaRPr lang="en-US" altLang="zh-CN" sz="4000" dirty="0" smtClean="0">
              <a:solidFill>
                <a:srgbClr val="FF0000"/>
              </a:solidFill>
            </a:endParaRPr>
          </a:p>
          <a:p>
            <a:r>
              <a:rPr lang="zh-CN" altLang="en-US" sz="4000" dirty="0" smtClean="0">
                <a:solidFill>
                  <a:srgbClr val="7030A0"/>
                </a:solidFill>
              </a:rPr>
              <a:t>绩效目标编制，两次审核出问题（一次项目删除，一次审计厅提出问题）</a:t>
            </a:r>
            <a:endParaRPr lang="en-US" altLang="zh-CN" sz="4000" dirty="0" smtClean="0">
              <a:solidFill>
                <a:srgbClr val="7030A0"/>
              </a:solidFill>
            </a:endParaRPr>
          </a:p>
          <a:p>
            <a:r>
              <a:rPr lang="zh-CN" altLang="en-US" sz="4000" dirty="0" smtClean="0">
                <a:solidFill>
                  <a:srgbClr val="002060"/>
                </a:solidFill>
              </a:rPr>
              <a:t>不开展工作，电话通知按上年填入（科技处） </a:t>
            </a:r>
            <a:endParaRPr lang="en-US" altLang="zh-CN" sz="4000" dirty="0" smtClean="0">
              <a:solidFill>
                <a:srgbClr val="002060"/>
              </a:solidFill>
            </a:endParaRPr>
          </a:p>
          <a:p>
            <a:r>
              <a:rPr lang="zh-CN" altLang="en-US" sz="4000" dirty="0" smtClean="0">
                <a:solidFill>
                  <a:srgbClr val="C00000"/>
                </a:solidFill>
              </a:rPr>
              <a:t>实施部门上报材料不审核，批复后难以实施（学生处</a:t>
            </a:r>
            <a:r>
              <a:rPr lang="en-US" altLang="zh-CN" sz="4000" dirty="0" smtClean="0">
                <a:solidFill>
                  <a:srgbClr val="C00000"/>
                </a:solidFill>
              </a:rPr>
              <a:t>/</a:t>
            </a:r>
            <a:r>
              <a:rPr lang="zh-CN" altLang="en-US" sz="4000" dirty="0" smtClean="0">
                <a:solidFill>
                  <a:srgbClr val="C00000"/>
                </a:solidFill>
              </a:rPr>
              <a:t>国资处）</a:t>
            </a:r>
            <a:endParaRPr lang="en-US" altLang="zh-CN" sz="4000" dirty="0" smtClean="0">
              <a:solidFill>
                <a:srgbClr val="C00000"/>
              </a:solidFill>
            </a:endParaRPr>
          </a:p>
          <a:p>
            <a:r>
              <a:rPr lang="zh-CN" altLang="en-US" sz="4000" dirty="0" smtClean="0">
                <a:solidFill>
                  <a:srgbClr val="00B050"/>
                </a:solidFill>
              </a:rPr>
              <a:t>支出内容不明细</a:t>
            </a:r>
            <a:endParaRPr lang="en-US" altLang="zh-CN" sz="4000" dirty="0" smtClean="0">
              <a:solidFill>
                <a:srgbClr val="00B050"/>
              </a:solidFill>
            </a:endParaRPr>
          </a:p>
          <a:p>
            <a:r>
              <a:rPr lang="zh-CN" altLang="en-US" sz="4000" dirty="0" smtClean="0">
                <a:solidFill>
                  <a:srgbClr val="00B050"/>
                </a:solidFill>
              </a:rPr>
              <a:t>采购内容过细</a:t>
            </a:r>
            <a:endParaRPr lang="en-US" altLang="zh-CN" sz="4000" dirty="0" smtClean="0">
              <a:solidFill>
                <a:srgbClr val="00B05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0"/>
            <a:ext cx="8458200" cy="1222375"/>
          </a:xfrm>
        </p:spPr>
        <p:txBody>
          <a:bodyPr>
            <a:normAutofit/>
          </a:bodyPr>
          <a:lstStyle/>
          <a:p>
            <a:r>
              <a:rPr lang="zh-CN" altLang="en-US" sz="5400" dirty="0" smtClean="0">
                <a:solidFill>
                  <a:srgbClr val="FF0000"/>
                </a:solidFill>
              </a:rPr>
              <a:t>年初部门预算编制</a:t>
            </a:r>
            <a:r>
              <a:rPr lang="en-US" altLang="zh-CN" sz="5400" dirty="0" smtClean="0">
                <a:solidFill>
                  <a:srgbClr val="FF0000"/>
                </a:solidFill>
              </a:rPr>
              <a:t>—</a:t>
            </a:r>
            <a:r>
              <a:rPr lang="zh-CN" altLang="en-US" sz="5400" dirty="0" smtClean="0">
                <a:solidFill>
                  <a:srgbClr val="FF0000"/>
                </a:solidFill>
              </a:rPr>
              <a:t>难点</a:t>
            </a:r>
            <a:endParaRPr lang="zh-CN" altLang="en-US" sz="5400" b="1" dirty="0">
              <a:solidFill>
                <a:srgbClr val="FF0000"/>
              </a:solidFill>
            </a:endParaRPr>
          </a:p>
        </p:txBody>
      </p:sp>
      <p:sp>
        <p:nvSpPr>
          <p:cNvPr id="3" name="副标题 2"/>
          <p:cNvSpPr>
            <a:spLocks noGrp="1"/>
          </p:cNvSpPr>
          <p:nvPr>
            <p:ph type="subTitle" idx="1"/>
          </p:nvPr>
        </p:nvSpPr>
        <p:spPr>
          <a:xfrm>
            <a:off x="467544" y="1412776"/>
            <a:ext cx="8280920" cy="4896544"/>
          </a:xfrm>
        </p:spPr>
        <p:txBody>
          <a:bodyPr>
            <a:normAutofit/>
          </a:bodyPr>
          <a:lstStyle/>
          <a:p>
            <a:r>
              <a:rPr lang="zh-CN" altLang="en-US" sz="4000" dirty="0" smtClean="0">
                <a:solidFill>
                  <a:srgbClr val="0070C0"/>
                </a:solidFill>
              </a:rPr>
              <a:t>系统开放时间短，仅</a:t>
            </a:r>
            <a:r>
              <a:rPr lang="en-US" altLang="zh-CN" sz="4000" dirty="0" smtClean="0">
                <a:solidFill>
                  <a:srgbClr val="0070C0"/>
                </a:solidFill>
              </a:rPr>
              <a:t>1-2</a:t>
            </a:r>
            <a:r>
              <a:rPr lang="zh-CN" altLang="en-US" sz="4000" dirty="0" smtClean="0">
                <a:solidFill>
                  <a:srgbClr val="0070C0"/>
                </a:solidFill>
              </a:rPr>
              <a:t>天</a:t>
            </a:r>
            <a:endParaRPr lang="en-US" altLang="zh-CN" sz="4000" dirty="0" smtClean="0">
              <a:solidFill>
                <a:srgbClr val="0070C0"/>
              </a:solidFill>
            </a:endParaRPr>
          </a:p>
          <a:p>
            <a:r>
              <a:rPr lang="zh-CN" altLang="en-US" sz="4000" dirty="0" smtClean="0">
                <a:solidFill>
                  <a:srgbClr val="0070C0"/>
                </a:solidFill>
              </a:rPr>
              <a:t>教育厅审核时间更短，必须完成</a:t>
            </a:r>
            <a:endParaRPr lang="en-US" altLang="zh-CN" sz="4000" dirty="0" smtClean="0">
              <a:solidFill>
                <a:srgbClr val="0070C0"/>
              </a:solidFill>
            </a:endParaRPr>
          </a:p>
          <a:p>
            <a:r>
              <a:rPr lang="zh-CN" altLang="en-US" sz="4000" dirty="0" smtClean="0">
                <a:solidFill>
                  <a:srgbClr val="0070C0"/>
                </a:solidFill>
              </a:rPr>
              <a:t>系统变化大，编制前并不开放</a:t>
            </a:r>
            <a:endParaRPr lang="en-US" altLang="zh-CN" sz="4000" dirty="0" smtClean="0">
              <a:solidFill>
                <a:srgbClr val="0070C0"/>
              </a:solidFill>
            </a:endParaRPr>
          </a:p>
          <a:p>
            <a:r>
              <a:rPr lang="zh-CN" altLang="en-US" sz="4000" dirty="0" smtClean="0">
                <a:solidFill>
                  <a:srgbClr val="0070C0"/>
                </a:solidFill>
              </a:rPr>
              <a:t>前期各部门不按时报到归口管理部门，没有时间审核</a:t>
            </a:r>
            <a:endParaRPr lang="en-US" altLang="zh-CN" sz="4000" dirty="0" smtClean="0">
              <a:solidFill>
                <a:srgbClr val="0070C0"/>
              </a:solidFill>
            </a:endParaRPr>
          </a:p>
          <a:p>
            <a:r>
              <a:rPr lang="zh-CN" altLang="en-US" sz="4000" dirty="0" smtClean="0">
                <a:solidFill>
                  <a:srgbClr val="0070C0"/>
                </a:solidFill>
              </a:rPr>
              <a:t>归口管理部门不认真履行审核职责</a:t>
            </a:r>
            <a:endParaRPr lang="en-US" altLang="zh-CN" sz="4000" dirty="0" smtClean="0">
              <a:solidFill>
                <a:srgbClr val="0070C0"/>
              </a:solidFill>
            </a:endParaRPr>
          </a:p>
          <a:p>
            <a:r>
              <a:rPr lang="zh-CN" altLang="en-US" sz="4000" dirty="0" smtClean="0">
                <a:solidFill>
                  <a:srgbClr val="0070C0"/>
                </a:solidFill>
              </a:rPr>
              <a:t>部门领导不重视，校领导开会布置</a:t>
            </a:r>
            <a:endParaRPr lang="en-US" altLang="zh-CN" sz="4000" dirty="0" smtClean="0">
              <a:solidFill>
                <a:srgbClr val="0070C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Fan</Template>
  <TotalTime>147</TotalTime>
  <Words>1898</Words>
  <Application>Microsoft Office PowerPoint</Application>
  <PresentationFormat>全屏显示(4:3)</PresentationFormat>
  <Paragraphs>215</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夏至</vt:lpstr>
      <vt:lpstr>预算支出绩效评价培训</vt:lpstr>
      <vt:lpstr>依据是什么 </vt:lpstr>
      <vt:lpstr>学校如何落实</vt:lpstr>
      <vt:lpstr>学校如何落实</vt:lpstr>
      <vt:lpstr>学校如何落实</vt:lpstr>
      <vt:lpstr>近几年的工作开展</vt:lpstr>
      <vt:lpstr>年初部门预算编制—设立绩效</vt:lpstr>
      <vt:lpstr>年初部门预算编制—问题</vt:lpstr>
      <vt:lpstr>年初部门预算编制—难点</vt:lpstr>
      <vt:lpstr>预算执行中的问题</vt:lpstr>
      <vt:lpstr>预算绩效考核中的问题</vt:lpstr>
      <vt:lpstr>年初部门预算编制—参照模板进行修改</vt:lpstr>
      <vt:lpstr>年初部门预算编制—参照模板进行修改</vt:lpstr>
      <vt:lpstr>项目绩效目标表——重点</vt:lpstr>
      <vt:lpstr>项目绩效目标表—核心指标</vt:lpstr>
      <vt:lpstr>项目绩效目标表—核心指标 例</vt:lpstr>
      <vt:lpstr>项目绩效目标表—一级指标</vt:lpstr>
      <vt:lpstr>项目绩效目标—投入指标</vt:lpstr>
      <vt:lpstr>项目绩效目标—过程指标</vt:lpstr>
      <vt:lpstr>项目绩效目标—产出指标</vt:lpstr>
      <vt:lpstr>项目绩效目标—效益指标</vt:lpstr>
      <vt:lpstr>项目绩效目标—满意度指标</vt:lpstr>
      <vt:lpstr>绩效目标审核—财政厅</vt:lpstr>
      <vt:lpstr>项目支出预算明细表</vt:lpstr>
      <vt:lpstr>项目政府采购表</vt:lpstr>
      <vt:lpstr>绩效评价——自评报告模板</vt:lpstr>
      <vt:lpstr>绩效评价—自评汇报</vt:lpstr>
      <vt:lpstr>绩效评价—自评报告再评审</vt:lpstr>
      <vt:lpstr>关于满意度指标</vt:lpstr>
      <vt:lpstr>关于2020年预算申报</vt:lpstr>
      <vt:lpstr>关于2019年绩效考核项目清单</vt:lpstr>
      <vt:lpstr>幻灯片 32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预算绩效评价培训</dc:title>
  <dc:creator>lenovo</dc:creator>
  <cp:lastModifiedBy>lenovo</cp:lastModifiedBy>
  <cp:revision>44</cp:revision>
  <dcterms:created xsi:type="dcterms:W3CDTF">2019-07-13T08:00:02Z</dcterms:created>
  <dcterms:modified xsi:type="dcterms:W3CDTF">2019-07-13T10:38:00Z</dcterms:modified>
</cp:coreProperties>
</file>