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charts/chart28.xml" ContentType="application/vnd.openxmlformats-officedocument.drawingml.chart+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charts/chart17.xml" ContentType="application/vnd.openxmlformats-officedocument.drawingml.chart+xml"/>
  <Override PartName="/ppt/charts/chart35.xml" ContentType="application/vnd.openxmlformats-officedocument.drawingml.char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theme/themeOverride1.xml" ContentType="application/vnd.openxmlformats-officedocument.themeOverride+xml"/>
  <Override PartName="/ppt/charts/chart13.xml" ContentType="application/vnd.openxmlformats-officedocument.drawingml.chart+xml"/>
  <Override PartName="/ppt/notesSlides/notesSlide16.xml" ContentType="application/vnd.openxmlformats-officedocument.presentationml.notesSlide+xml"/>
  <Override PartName="/ppt/charts/chart24.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charts/chart31.xml" ContentType="application/vnd.openxmlformats-officedocument.drawingml.chart+xml"/>
  <Override PartName="/docProps/custom.xml" ContentType="application/vnd.openxmlformats-officedocument.custom-properties+xml"/>
  <Override PartName="/ppt/charts/chart7.xml" ContentType="application/vnd.openxmlformats-officedocument.drawingml.chart+xml"/>
  <Override PartName="/ppt/notesSlides/notesSlide12.xml" ContentType="application/vnd.openxmlformats-officedocument.presentationml.notesSlide+xml"/>
  <Override PartName="/ppt/charts/chart20.xml" ContentType="application/vnd.openxmlformats-officedocument.drawingml.chart+xml"/>
  <Override PartName="/ppt/charts/chart3.xml" ContentType="application/vnd.openxmlformats-officedocument.drawingml.chart+xml"/>
  <Default Extension="xlsx" ContentType="application/vnd.openxmlformats-officedocument.spreadsheetml.sheet"/>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charts/chart29.xml" ContentType="application/vnd.openxmlformats-officedocument.drawingml.char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charts/chart18.xml" ContentType="application/vnd.openxmlformats-officedocument.drawingml.chart+xml"/>
  <Override PartName="/ppt/theme/themeOverride6.xml" ContentType="application/vnd.openxmlformats-officedocument.themeOverride+xml"/>
  <Override PartName="/ppt/charts/chart36.xml" ContentType="application/vnd.openxmlformats-officedocument.drawingml.char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charts/chart25.xml" ContentType="application/vnd.openxmlformats-officedocument.drawingml.char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charts/chart14.xml" ContentType="application/vnd.openxmlformats-officedocument.drawingml.chart+xml"/>
  <Override PartName="/ppt/theme/themeOverride2.xml" ContentType="application/vnd.openxmlformats-officedocument.themeOverride+xml"/>
  <Override PartName="/ppt/charts/chart32.xml" ContentType="application/vnd.openxmlformats-officedocument.drawingml.char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notesSlides/notesSlide13.xml" ContentType="application/vnd.openxmlformats-officedocument.presentationml.notesSlide+xml"/>
  <Override PartName="/ppt/charts/chart21.xml" ContentType="application/vnd.openxmlformats-officedocument.drawingml.chart+xml"/>
  <Override PartName="/ppt/slideLayouts/slideLayout10.xml" ContentType="application/vnd.openxmlformats-officedocument.presentationml.slideLayout+xml"/>
  <Override PartName="/ppt/charts/chart10.xml" ContentType="application/vnd.openxmlformats-officedocument.drawingml.chart+xml"/>
  <Override PartName="/ppt/notesSlides/notesSlide8.xml" ContentType="application/vnd.openxmlformats-officedocument.presentationml.notesSlide+xml"/>
  <Override PartName="/ppt/charts/chart4.xml" ContentType="application/vnd.openxmlformats-officedocument.drawingml.char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charts/chart2.xml" ContentType="application/vnd.openxmlformats-officedocument.drawingml.chart+xml"/>
  <Override PartName="/ppt/notesSlides/notesSlide4.xml" ContentType="application/vnd.openxmlformats-officedocument.presentationml.notesSlide+xml"/>
  <Override PartName="/ppt/diagrams/data1.xml" ContentType="application/vnd.openxmlformats-officedocument.drawingml.diagramData+xml"/>
  <Override PartName="/ppt/theme/themeOverride9.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theme/themeOverride7.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charts/chart19.xml" ContentType="application/vnd.openxmlformats-officedocument.drawingml.chart+xml"/>
  <Override PartName="/ppt/charts/chart37.xml" ContentType="application/vnd.openxmlformats-officedocument.drawingml.char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charts/chart26.xml" ContentType="application/vnd.openxmlformats-officedocument.drawingml.char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charts/chart15.xml" ContentType="application/vnd.openxmlformats-officedocument.drawingml.chart+xml"/>
  <Override PartName="/ppt/charts/chart33.xml" ContentType="application/vnd.openxmlformats-officedocument.drawingml.char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Override PartName="/ppt/charts/chart11.xml" ContentType="application/vnd.openxmlformats-officedocument.drawingml.chart+xml"/>
  <Override PartName="/ppt/notesSlides/notesSlide14.xml" ContentType="application/vnd.openxmlformats-officedocument.presentationml.notesSlide+xml"/>
  <Override PartName="/ppt/charts/chart22.xml" ContentType="application/vnd.openxmlformats-officedocument.drawingml.chart+xml"/>
  <Override PartName="/ppt/notesSlides/notesSlide9.xml" ContentType="application/vnd.openxmlformats-officedocument.presentationml.notesSlide+xml"/>
  <Override PartName="/ppt/slides/slide79.xml" ContentType="application/vnd.openxmlformats-officedocument.presentationml.slide+xml"/>
  <Override PartName="/ppt/charts/chart5.xml" ContentType="application/vnd.openxmlformats-officedocument.drawingml.char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theme/themeOverride8.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charts/chart27.xml" ContentType="application/vnd.openxmlformats-officedocument.drawingml.chart+xml"/>
  <Override PartName="/ppt/charts/chart38.xml" ContentType="application/vnd.openxmlformats-officedocument.drawingml.char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charts/chart16.xml" ContentType="application/vnd.openxmlformats-officedocument.drawingml.chart+xml"/>
  <Override PartName="/ppt/diagrams/quickStyle1.xml" ContentType="application/vnd.openxmlformats-officedocument.drawingml.diagramStyle+xml"/>
  <Override PartName="/ppt/theme/themeOverride4.xml" ContentType="application/vnd.openxmlformats-officedocument.themeOverride+xml"/>
  <Override PartName="/ppt/charts/chart34.xml" ContentType="application/vnd.openxmlformats-officedocument.drawingml.char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charts/chart23.xml" ContentType="application/vnd.openxmlformats-officedocument.drawingml.chart+xml"/>
  <Override PartName="/ppt/slides/slide20.xml" ContentType="application/vnd.openxmlformats-officedocument.presentationml.slide+xml"/>
  <Override PartName="/ppt/charts/chart12.xml" ContentType="application/vnd.openxmlformats-officedocument.drawingml.chart+xml"/>
  <Override PartName="/ppt/charts/chart30.xml" ContentType="application/vnd.openxmlformats-officedocument.drawingml.chart+xml"/>
  <Override PartName="/ppt/charts/chart6.xml" ContentType="application/vnd.openxmlformats-officedocument.drawingml.chart+xml"/>
  <Override PartName="/ppt/notesSlides/notesSlide1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85"/>
  </p:notesMasterIdLst>
  <p:sldIdLst>
    <p:sldId id="261" r:id="rId2"/>
    <p:sldId id="298" r:id="rId3"/>
    <p:sldId id="313" r:id="rId4"/>
    <p:sldId id="293" r:id="rId5"/>
    <p:sldId id="353" r:id="rId6"/>
    <p:sldId id="324" r:id="rId7"/>
    <p:sldId id="386" r:id="rId8"/>
    <p:sldId id="387" r:id="rId9"/>
    <p:sldId id="314" r:id="rId10"/>
    <p:sldId id="320" r:id="rId11"/>
    <p:sldId id="338" r:id="rId12"/>
    <p:sldId id="322" r:id="rId13"/>
    <p:sldId id="327" r:id="rId14"/>
    <p:sldId id="388" r:id="rId15"/>
    <p:sldId id="389" r:id="rId16"/>
    <p:sldId id="351" r:id="rId17"/>
    <p:sldId id="316" r:id="rId18"/>
    <p:sldId id="335" r:id="rId19"/>
    <p:sldId id="417" r:id="rId20"/>
    <p:sldId id="418" r:id="rId21"/>
    <p:sldId id="419" r:id="rId22"/>
    <p:sldId id="493" r:id="rId23"/>
    <p:sldId id="421" r:id="rId24"/>
    <p:sldId id="422" r:id="rId25"/>
    <p:sldId id="423" r:id="rId26"/>
    <p:sldId id="498" r:id="rId27"/>
    <p:sldId id="501" r:id="rId28"/>
    <p:sldId id="502" r:id="rId29"/>
    <p:sldId id="507" r:id="rId30"/>
    <p:sldId id="496" r:id="rId31"/>
    <p:sldId id="499" r:id="rId32"/>
    <p:sldId id="500" r:id="rId33"/>
    <p:sldId id="503" r:id="rId34"/>
    <p:sldId id="436" r:id="rId35"/>
    <p:sldId id="437" r:id="rId36"/>
    <p:sldId id="439" r:id="rId37"/>
    <p:sldId id="492" r:id="rId38"/>
    <p:sldId id="440" r:id="rId39"/>
    <p:sldId id="441" r:id="rId40"/>
    <p:sldId id="442" r:id="rId41"/>
    <p:sldId id="443" r:id="rId42"/>
    <p:sldId id="444" r:id="rId43"/>
    <p:sldId id="445" r:id="rId44"/>
    <p:sldId id="446" r:id="rId45"/>
    <p:sldId id="447" r:id="rId46"/>
    <p:sldId id="448" r:id="rId47"/>
    <p:sldId id="449" r:id="rId48"/>
    <p:sldId id="450" r:id="rId49"/>
    <p:sldId id="452" r:id="rId50"/>
    <p:sldId id="453" r:id="rId51"/>
    <p:sldId id="454" r:id="rId52"/>
    <p:sldId id="455" r:id="rId53"/>
    <p:sldId id="456" r:id="rId54"/>
    <p:sldId id="315" r:id="rId55"/>
    <p:sldId id="504" r:id="rId56"/>
    <p:sldId id="505" r:id="rId57"/>
    <p:sldId id="274" r:id="rId58"/>
    <p:sldId id="346" r:id="rId59"/>
    <p:sldId id="457" r:id="rId60"/>
    <p:sldId id="458" r:id="rId61"/>
    <p:sldId id="459" r:id="rId62"/>
    <p:sldId id="460" r:id="rId63"/>
    <p:sldId id="461" r:id="rId64"/>
    <p:sldId id="462" r:id="rId65"/>
    <p:sldId id="463" r:id="rId66"/>
    <p:sldId id="464" r:id="rId67"/>
    <p:sldId id="465" r:id="rId68"/>
    <p:sldId id="466" r:id="rId69"/>
    <p:sldId id="467" r:id="rId70"/>
    <p:sldId id="468" r:id="rId71"/>
    <p:sldId id="470" r:id="rId72"/>
    <p:sldId id="469" r:id="rId73"/>
    <p:sldId id="472" r:id="rId74"/>
    <p:sldId id="476" r:id="rId75"/>
    <p:sldId id="478" r:id="rId76"/>
    <p:sldId id="477" r:id="rId77"/>
    <p:sldId id="479" r:id="rId78"/>
    <p:sldId id="480" r:id="rId79"/>
    <p:sldId id="481" r:id="rId80"/>
    <p:sldId id="292" r:id="rId81"/>
    <p:sldId id="490" r:id="rId82"/>
    <p:sldId id="350" r:id="rId83"/>
    <p:sldId id="506" r:id="rId84"/>
  </p:sldIdLst>
  <p:sldSz cx="12192000" cy="6858000"/>
  <p:notesSz cx="6858000" cy="9144000"/>
  <p:embeddedFontLst>
    <p:embeddedFont>
      <p:font typeface="Calibri Light" charset="0"/>
      <p:regular r:id="rId86"/>
      <p:italic r:id="rId87"/>
    </p:embeddedFont>
    <p:embeddedFont>
      <p:font typeface="Calibri" pitchFamily="34" charset="0"/>
      <p:regular r:id="rId88"/>
      <p:bold r:id="rId89"/>
      <p:italic r:id="rId90"/>
      <p:boldItalic r:id="rId91"/>
    </p:embeddedFont>
    <p:embeddedFont>
      <p:font typeface="华文行楷" charset="-122"/>
      <p:regular r:id="rId92"/>
    </p:embeddedFont>
    <p:embeddedFont>
      <p:font typeface="仿宋_GB2312" pitchFamily="49" charset="-122"/>
      <p:regular r:id="rId93"/>
    </p:embeddedFont>
    <p:embeddedFont>
      <p:font typeface="华文新魏" charset="-122"/>
      <p:regular r:id="rId94"/>
    </p:embeddedFont>
    <p:embeddedFont>
      <p:font typeface="Microsoft JhengHei Light" charset="-120"/>
      <p:regular r:id="rId95"/>
    </p:embeddedFont>
    <p:embeddedFont>
      <p:font typeface="Wingdings 3" charset="2"/>
      <p:regular r:id="rId96"/>
    </p:embeddedFont>
    <p:embeddedFont>
      <p:font typeface="华文仿宋" charset="-122"/>
      <p:regular r:id="rId97"/>
    </p:embeddedFont>
    <p:embeddedFont>
      <p:font typeface="微软雅黑" pitchFamily="34" charset="-122"/>
      <p:regular r:id="rId98"/>
      <p:bold r:id="rId99"/>
    </p:embeddedFont>
    <p:embeddedFont>
      <p:font typeface="楷体" pitchFamily="49" charset="-122"/>
      <p:regular r:id="rId100"/>
    </p:embeddedFont>
    <p:embeddedFont>
      <p:font typeface="仿宋" pitchFamily="49" charset="-122"/>
      <p:regular r:id="rId101"/>
    </p:embeddedFont>
    <p:embeddedFont>
      <p:font typeface="华文楷体" charset="-122"/>
      <p:regular r:id="rId10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3300"/>
    <a:srgbClr val="EFEFEF"/>
    <a:srgbClr val="D1AA73"/>
    <a:srgbClr val="534C49"/>
    <a:srgbClr val="09090C"/>
    <a:srgbClr val="EDDDB1"/>
    <a:srgbClr val="E7CF8F"/>
    <a:srgbClr val="EBD79A"/>
    <a:srgbClr val="B8B8B8"/>
    <a:srgbClr val="CCCC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4" autoAdjust="0"/>
    <p:restoredTop sz="94162" autoAdjust="0"/>
  </p:normalViewPr>
  <p:slideViewPr>
    <p:cSldViewPr snapToGrid="0" showGuides="1">
      <p:cViewPr>
        <p:scale>
          <a:sx n="75" d="100"/>
          <a:sy n="75" d="100"/>
        </p:scale>
        <p:origin x="-900" y="-276"/>
      </p:cViewPr>
      <p:guideLst>
        <p:guide orient="horz" pos="2011"/>
        <p:guide orient="horz" pos="3946"/>
        <p:guide orient="horz" pos="338"/>
        <p:guide orient="horz" pos="2347"/>
        <p:guide pos="3818"/>
        <p:guide pos="4776"/>
        <p:guide pos="2985"/>
        <p:guide pos="1803"/>
        <p:guide pos="741"/>
        <p:guide pos="6989"/>
        <p:guide pos="5954"/>
        <p:guide pos="78"/>
      </p:guideLst>
    </p:cSldViewPr>
  </p:slideViewPr>
  <p:outlineViewPr>
    <p:cViewPr>
      <p:scale>
        <a:sx n="33" d="100"/>
        <a:sy n="33" d="100"/>
      </p:scale>
      <p:origin x="0" y="0"/>
    </p:cViewPr>
  </p:outlineViewPr>
  <p:notesTextViewPr>
    <p:cViewPr>
      <p:scale>
        <a:sx n="1" d="1"/>
        <a:sy n="1" d="1"/>
      </p:scale>
      <p:origin x="0" y="0"/>
    </p:cViewPr>
  </p:notesTextViewPr>
  <p:gridSpacing cx="46080363" cy="46080363"/>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font" Target="fonts/font2.fntdata"/><Relationship Id="rId102" Type="http://schemas.openxmlformats.org/officeDocument/2006/relationships/font" Target="fonts/font17.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5.fntdata"/><Relationship Id="rId95"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5.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93" Type="http://schemas.openxmlformats.org/officeDocument/2006/relationships/font" Target="fonts/font8.fntdata"/><Relationship Id="rId98"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font" Target="fonts/font3.fntdata"/><Relationship Id="rId91" Type="http://schemas.openxmlformats.org/officeDocument/2006/relationships/font" Target="fonts/font6.fntdata"/><Relationship Id="rId96"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font" Target="fonts/font1.fntdata"/><Relationship Id="rId94" Type="http://schemas.openxmlformats.org/officeDocument/2006/relationships/font" Target="fonts/font9.fntdata"/><Relationship Id="rId99" Type="http://schemas.openxmlformats.org/officeDocument/2006/relationships/font" Target="fonts/font14.fntdata"/><Relationship Id="rId10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2.fntdata"/><Relationship Id="rId10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0.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27.xml.rels><?xml version="1.0" encoding="UTF-8" standalone="yes"?>
<Relationships xmlns="http://schemas.openxmlformats.org/package/2006/relationships"><Relationship Id="rId2" Type="http://schemas.openxmlformats.org/officeDocument/2006/relationships/package" Target="../embeddings/Workbook22.xlsx"/><Relationship Id="rId1" Type="http://schemas.openxmlformats.org/officeDocument/2006/relationships/themeOverride" Target="../theme/themeOverride2.xml"/></Relationships>
</file>

<file path=ppt/charts/_rels/chart28.xml.rels><?xml version="1.0" encoding="UTF-8" standalone="yes"?>
<Relationships xmlns="http://schemas.openxmlformats.org/package/2006/relationships"><Relationship Id="rId2" Type="http://schemas.openxmlformats.org/officeDocument/2006/relationships/package" Target="../embeddings/Workbook33.xlsx"/><Relationship Id="rId1" Type="http://schemas.openxmlformats.org/officeDocument/2006/relationships/themeOverride" Target="../theme/themeOverride3.xml"/></Relationships>
</file>

<file path=ppt/charts/_rels/chart29.xml.rels><?xml version="1.0" encoding="UTF-8" standalone="yes"?>
<Relationships xmlns="http://schemas.openxmlformats.org/package/2006/relationships"><Relationship Id="rId2" Type="http://schemas.openxmlformats.org/officeDocument/2006/relationships/package" Target="../embeddings/Workbook44.xlsx"/><Relationship Id="rId1" Type="http://schemas.openxmlformats.org/officeDocument/2006/relationships/themeOverride" Target="../theme/themeOverride4.xml"/></Relationships>
</file>

<file path=ppt/charts/_rels/chart3.xml.rels><?xml version="1.0" encoding="UTF-8" standalone="yes"?>
<Relationships xmlns="http://schemas.openxmlformats.org/package/2006/relationships"><Relationship Id="rId2" Type="http://schemas.openxmlformats.org/officeDocument/2006/relationships/package" Target="../embeddings/Workbook11.xlsx"/><Relationship Id="rId1" Type="http://schemas.openxmlformats.org/officeDocument/2006/relationships/themeOverride" Target="../theme/themeOverride1.xml"/></Relationships>
</file>

<file path=ppt/charts/_rels/chart30.xml.rels><?xml version="1.0" encoding="UTF-8" standalone="yes"?>
<Relationships xmlns="http://schemas.openxmlformats.org/package/2006/relationships"><Relationship Id="rId2" Type="http://schemas.openxmlformats.org/officeDocument/2006/relationships/package" Target="../embeddings/Workbook55.xlsx"/><Relationship Id="rId1" Type="http://schemas.openxmlformats.org/officeDocument/2006/relationships/themeOverride" Target="../theme/themeOverride5.xml"/></Relationships>
</file>

<file path=ppt/charts/_rels/chart31.xml.rels><?xml version="1.0" encoding="UTF-8" standalone="yes"?>
<Relationships xmlns="http://schemas.openxmlformats.org/package/2006/relationships"><Relationship Id="rId2" Type="http://schemas.openxmlformats.org/officeDocument/2006/relationships/package" Target="../embeddings/Workbook66.xlsx"/><Relationship Id="rId1" Type="http://schemas.openxmlformats.org/officeDocument/2006/relationships/themeOverride" Target="../theme/themeOverride6.xml"/></Relationships>
</file>

<file path=ppt/charts/_rels/chart32.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33.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34.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35.xml.rels><?xml version="1.0" encoding="UTF-8" standalone="yes"?>
<Relationships xmlns="http://schemas.openxmlformats.org/package/2006/relationships"><Relationship Id="rId2" Type="http://schemas.openxmlformats.org/officeDocument/2006/relationships/package" Target="../embeddings/Workbook77.xlsx"/><Relationship Id="rId1" Type="http://schemas.openxmlformats.org/officeDocument/2006/relationships/themeOverride" Target="../theme/themeOverride7.xml"/></Relationships>
</file>

<file path=ppt/charts/_rels/chart36.xml.rels><?xml version="1.0" encoding="UTF-8" standalone="yes"?>
<Relationships xmlns="http://schemas.openxmlformats.org/package/2006/relationships"><Relationship Id="rId2" Type="http://schemas.openxmlformats.org/officeDocument/2006/relationships/package" Target="../embeddings/Workbook88.xlsx"/><Relationship Id="rId1" Type="http://schemas.openxmlformats.org/officeDocument/2006/relationships/themeOverride" Target="../theme/themeOverride8.xml"/></Relationships>
</file>

<file path=ppt/charts/_rels/chart37.xml.rels><?xml version="1.0" encoding="UTF-8" standalone="yes"?>
<Relationships xmlns="http://schemas.openxmlformats.org/package/2006/relationships"><Relationship Id="rId2" Type="http://schemas.openxmlformats.org/officeDocument/2006/relationships/package" Target="../embeddings/Workbook99.xlsx"/><Relationship Id="rId1" Type="http://schemas.openxmlformats.org/officeDocument/2006/relationships/themeOverride" Target="../theme/themeOverride9.xml"/></Relationships>
</file>

<file path=ppt/charts/_rels/chart38.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D:\My%20Documents\Bluetooth%20&#20132;&#25442;&#25991;&#20214;&#22841;\&#38597;&#25096;&#23572;&#36127;&#20538;&#34920;.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4.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5.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6.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7.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8.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19.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0.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1.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2.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3.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4.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5.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6.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27.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4322688"/>
        <c:axId val="54408320"/>
      </c:lineChart>
      <c:catAx>
        <c:axId val="54322688"/>
        <c:scaling>
          <c:orientation val="minMax"/>
        </c:scaling>
        <c:delete val="1"/>
        <c:axPos val="b"/>
        <c:numFmt formatCode="General" sourceLinked="1"/>
        <c:majorTickMark val="none"/>
        <c:tickLblPos val="none"/>
        <c:crossAx val="54408320"/>
        <c:crosses val="autoZero"/>
        <c:auto val="1"/>
        <c:lblAlgn val="ctr"/>
        <c:lblOffset val="100"/>
      </c:catAx>
      <c:valAx>
        <c:axId val="54408320"/>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4322688"/>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28.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4591488"/>
        <c:axId val="54593024"/>
      </c:lineChart>
      <c:catAx>
        <c:axId val="54591488"/>
        <c:scaling>
          <c:orientation val="minMax"/>
        </c:scaling>
        <c:delete val="1"/>
        <c:axPos val="b"/>
        <c:numFmt formatCode="General" sourceLinked="1"/>
        <c:majorTickMark val="none"/>
        <c:tickLblPos val="none"/>
        <c:crossAx val="54593024"/>
        <c:crosses val="autoZero"/>
        <c:auto val="1"/>
        <c:lblAlgn val="ctr"/>
        <c:lblOffset val="100"/>
      </c:catAx>
      <c:valAx>
        <c:axId val="54593024"/>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4591488"/>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29.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4497664"/>
        <c:axId val="54499200"/>
      </c:lineChart>
      <c:catAx>
        <c:axId val="54497664"/>
        <c:scaling>
          <c:orientation val="minMax"/>
        </c:scaling>
        <c:delete val="1"/>
        <c:axPos val="b"/>
        <c:numFmt formatCode="General" sourceLinked="1"/>
        <c:majorTickMark val="none"/>
        <c:tickLblPos val="none"/>
        <c:crossAx val="54499200"/>
        <c:crosses val="autoZero"/>
        <c:auto val="1"/>
        <c:lblAlgn val="ctr"/>
        <c:lblOffset val="100"/>
      </c:catAx>
      <c:valAx>
        <c:axId val="54499200"/>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4497664"/>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0782976"/>
        <c:axId val="50784512"/>
      </c:lineChart>
      <c:catAx>
        <c:axId val="50782976"/>
        <c:scaling>
          <c:orientation val="minMax"/>
        </c:scaling>
        <c:delete val="1"/>
        <c:axPos val="b"/>
        <c:numFmt formatCode="General" sourceLinked="1"/>
        <c:majorTickMark val="none"/>
        <c:tickLblPos val="none"/>
        <c:crossAx val="50784512"/>
        <c:crosses val="autoZero"/>
        <c:auto val="1"/>
        <c:lblAlgn val="ctr"/>
        <c:lblOffset val="100"/>
      </c:catAx>
      <c:valAx>
        <c:axId val="50784512"/>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0782976"/>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30.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4523008"/>
        <c:axId val="54524544"/>
      </c:lineChart>
      <c:catAx>
        <c:axId val="54523008"/>
        <c:scaling>
          <c:orientation val="minMax"/>
        </c:scaling>
        <c:delete val="1"/>
        <c:axPos val="b"/>
        <c:numFmt formatCode="General" sourceLinked="1"/>
        <c:majorTickMark val="none"/>
        <c:tickLblPos val="none"/>
        <c:crossAx val="54524544"/>
        <c:crosses val="autoZero"/>
        <c:auto val="1"/>
        <c:lblAlgn val="ctr"/>
        <c:lblOffset val="100"/>
      </c:catAx>
      <c:valAx>
        <c:axId val="54524544"/>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4523008"/>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31.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4703616"/>
        <c:axId val="54705152"/>
      </c:lineChart>
      <c:catAx>
        <c:axId val="54703616"/>
        <c:scaling>
          <c:orientation val="minMax"/>
        </c:scaling>
        <c:delete val="1"/>
        <c:axPos val="b"/>
        <c:numFmt formatCode="General" sourceLinked="1"/>
        <c:majorTickMark val="none"/>
        <c:tickLblPos val="none"/>
        <c:crossAx val="54705152"/>
        <c:crosses val="autoZero"/>
        <c:auto val="1"/>
        <c:lblAlgn val="ctr"/>
        <c:lblOffset val="100"/>
      </c:catAx>
      <c:valAx>
        <c:axId val="54705152"/>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4703616"/>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32.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33.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34.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35.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4954240"/>
        <c:axId val="54972416"/>
      </c:lineChart>
      <c:catAx>
        <c:axId val="54954240"/>
        <c:scaling>
          <c:orientation val="minMax"/>
        </c:scaling>
        <c:delete val="1"/>
        <c:axPos val="b"/>
        <c:numFmt formatCode="General" sourceLinked="1"/>
        <c:majorTickMark val="none"/>
        <c:tickLblPos val="none"/>
        <c:crossAx val="54972416"/>
        <c:crosses val="autoZero"/>
        <c:auto val="1"/>
        <c:lblAlgn val="ctr"/>
        <c:lblOffset val="100"/>
      </c:catAx>
      <c:valAx>
        <c:axId val="54972416"/>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4954240"/>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36.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4906880"/>
        <c:axId val="54908416"/>
      </c:lineChart>
      <c:catAx>
        <c:axId val="54906880"/>
        <c:scaling>
          <c:orientation val="minMax"/>
        </c:scaling>
        <c:delete val="1"/>
        <c:axPos val="b"/>
        <c:numFmt formatCode="General" sourceLinked="1"/>
        <c:majorTickMark val="none"/>
        <c:tickLblPos val="none"/>
        <c:crossAx val="54908416"/>
        <c:crosses val="autoZero"/>
        <c:auto val="1"/>
        <c:lblAlgn val="ctr"/>
        <c:lblOffset val="100"/>
      </c:catAx>
      <c:valAx>
        <c:axId val="54908416"/>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4906880"/>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37.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lineChart>
        <c:grouping val="standard"/>
        <c:dLbls/>
        <c:marker val="1"/>
        <c:axId val="54899840"/>
        <c:axId val="54901376"/>
      </c:lineChart>
      <c:catAx>
        <c:axId val="54899840"/>
        <c:scaling>
          <c:orientation val="minMax"/>
        </c:scaling>
        <c:delete val="1"/>
        <c:axPos val="b"/>
        <c:numFmt formatCode="General" sourceLinked="1"/>
        <c:majorTickMark val="none"/>
        <c:tickLblPos val="none"/>
        <c:crossAx val="54901376"/>
        <c:crosses val="autoZero"/>
        <c:auto val="1"/>
        <c:lblAlgn val="ctr"/>
        <c:lblOffset val="100"/>
      </c:catAx>
      <c:valAx>
        <c:axId val="54901376"/>
        <c:scaling>
          <c:orientation val="minMax"/>
        </c:scaling>
        <c:delete val="1"/>
        <c:axPos val="l"/>
        <c:majorGridlines>
          <c:spPr>
            <a:ln w="9525" cap="flat" cmpd="sng" algn="ctr">
              <a:solidFill>
                <a:schemeClr val="tx1">
                  <a:lumMod val="15000"/>
                  <a:lumOff val="85000"/>
                </a:schemeClr>
              </a:solidFill>
              <a:prstDash val="solid"/>
              <a:round/>
            </a:ln>
            <a:effectLst/>
          </c:spPr>
        </c:majorGridlines>
        <c:numFmt formatCode="General" sourceLinked="1"/>
        <c:majorTickMark val="none"/>
        <c:tickLblPos val="none"/>
        <c:crossAx val="54899840"/>
        <c:crosses val="autoZero"/>
        <c:crossBetween val="between"/>
      </c:valAx>
    </c:plotArea>
    <c:plotVisOnly val="1"/>
    <c:dispBlanksAs val="gap"/>
  </c:chart>
  <c:spPr>
    <a:solidFill>
      <a:sysClr val="window" lastClr="FFFFFF"/>
    </a:solidFill>
    <a:ln w="76200" cap="flat" cmpd="sng" algn="ctr">
      <a:solidFill>
        <a:srgbClr val="D1AA73"/>
      </a:solidFill>
      <a:round/>
    </a:ln>
    <a:effectLst/>
  </c:spPr>
  <c:txPr>
    <a:bodyPr/>
    <a:lstStyle/>
    <a:p>
      <a:pPr>
        <a:defRPr lang="zh-CN" sz="2000" b="1"/>
      </a:pPr>
      <a:endParaRPr lang="zh-CN"/>
    </a:p>
  </c:txPr>
  <c:externalData r:id="rId2"/>
</c:chartSpace>
</file>

<file path=ppt/charts/chart38.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zh-CN"/>
  <c:chart>
    <c:title>
      <c:tx>
        <c:rich>
          <a:bodyPr rot="0" spcFirstLastPara="0" vertOverflow="ellipsis" vert="horz" wrap="square" anchor="ctr" anchorCtr="1"/>
          <a:lstStyle/>
          <a:p>
            <a:pPr>
              <a:defRPr lang="zh-CN" sz="2400" b="1" i="0" u="none" strike="noStrike" kern="1200" baseline="0">
                <a:solidFill>
                  <a:schemeClr val="dk1"/>
                </a:solidFill>
                <a:latin typeface="+mn-lt"/>
                <a:ea typeface="+mn-ea"/>
                <a:cs typeface="+mn-cs"/>
              </a:defRPr>
            </a:pPr>
            <a:r>
              <a:rPr lang="zh-CN">
                <a:solidFill>
                  <a:schemeClr val="dk1"/>
                </a:solidFill>
                <a:latin typeface="+mn-lt"/>
                <a:ea typeface="+mn-ea"/>
                <a:cs typeface="+mn-cs"/>
              </a:rPr>
              <a:t>负债比率分析</a:t>
            </a:r>
            <a:endParaRPr lang="en-US">
              <a:solidFill>
                <a:schemeClr val="dk1"/>
              </a:solidFill>
              <a:latin typeface="+mn-lt"/>
              <a:ea typeface="+mn-ea"/>
              <a:cs typeface="+mn-cs"/>
            </a:endParaRPr>
          </a:p>
        </c:rich>
      </c:tx>
      <c:layout/>
    </c:title>
    <c:plotArea>
      <c:layout/>
      <c:pieChart>
        <c:varyColors val="1"/>
        <c:dLbls>
          <c:showPercent val="1"/>
        </c:dLbls>
        <c:firstSliceAng val="0"/>
      </c:pieChart>
    </c:plotArea>
    <c:legend>
      <c:legendPos val="t"/>
      <c:layout/>
      <c:txPr>
        <a:bodyPr rot="0" spcFirstLastPara="0" vertOverflow="ellipsis" vert="horz" wrap="square" anchor="ctr" anchorCtr="1"/>
        <a:lstStyle/>
        <a:p>
          <a:pPr>
            <a:defRPr lang="zh-CN" sz="2000" b="0" i="0" u="none" strike="noStrike" kern="1200" baseline="0">
              <a:solidFill>
                <a:schemeClr val="dk1"/>
              </a:solidFill>
              <a:latin typeface="+mn-lt"/>
              <a:ea typeface="+mn-ea"/>
              <a:cs typeface="+mn-cs"/>
            </a:defRPr>
          </a:pPr>
          <a:endParaRPr lang="zh-CN"/>
        </a:p>
      </c:txPr>
    </c:legend>
    <c:plotVisOnly val="1"/>
    <c:dispBlanksAs val="zero"/>
  </c:chart>
  <c:spPr>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sp3d>
      <a:extrusionClr>
        <a:srgbClr val="FFFFFF"/>
      </a:extrusionClr>
      <a:contourClr>
        <a:srgbClr val="FFFFFF"/>
      </a:contourClr>
    </a:sp3d>
  </c:spPr>
  <c:txPr>
    <a:bodyPr/>
    <a:lstStyle/>
    <a:p>
      <a:pPr>
        <a:defRPr lang="zh-CN" sz="2000">
          <a:solidFill>
            <a:schemeClr val="dk1"/>
          </a:solidFill>
          <a:latin typeface="+mn-lt"/>
          <a:ea typeface="+mn-ea"/>
          <a:cs typeface="+mn-cs"/>
        </a:defRPr>
      </a:pPr>
      <a:endParaRPr lang="zh-CN"/>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7FBC88D6-52AE-403A-82BF-A812961ABDC9}" type="doc">
      <dgm:prSet loTypeId="urn:microsoft.com/office/officeart/2005/8/layout/hierarchy1#1" loCatId="hierarchy" qsTypeId="urn:microsoft.com/office/officeart/2005/8/quickstyle/3d2#1" qsCatId="3D" csTypeId="urn:microsoft.com/office/officeart/2005/8/colors/accent1_2#1" csCatId="accent1" phldr="1"/>
      <dgm:spPr/>
      <dgm:t>
        <a:bodyPr/>
        <a:lstStyle/>
        <a:p>
          <a:endParaRPr lang="zh-CN" altLang="en-US"/>
        </a:p>
      </dgm:t>
    </dgm:pt>
    <dgm:pt modelId="{C1309853-81E3-44EC-8187-04C6A57B983B}">
      <dgm:prSet phldrT="[文本]" custT="1"/>
      <dgm:spPr/>
      <dgm:t>
        <a:bodyPr/>
        <a:lstStyle/>
        <a:p>
          <a:r>
            <a:rPr lang="zh-CN" altLang="en-US" sz="2800" smtClean="0">
              <a:latin typeface="Arial" panose="020B0604020202020204" pitchFamily="34" charset="0"/>
              <a:ea typeface="宋体" panose="02010600030101010101" pitchFamily="2" charset="-122"/>
            </a:rPr>
            <a:t>结算方式</a:t>
          </a:r>
          <a:endParaRPr lang="zh-CN" altLang="en-US" sz="2800" dirty="0"/>
        </a:p>
      </dgm:t>
    </dgm:pt>
    <dgm:pt modelId="{FFC5667B-981D-4256-BE79-30305E9BAC6A}" type="parTrans" cxnId="{263910AD-5814-4394-B61B-33C27DE6D6C6}">
      <dgm:prSet/>
      <dgm:spPr/>
      <dgm:t>
        <a:bodyPr/>
        <a:lstStyle/>
        <a:p>
          <a:endParaRPr lang="zh-CN" altLang="en-US"/>
        </a:p>
      </dgm:t>
    </dgm:pt>
    <dgm:pt modelId="{54DB62EA-5898-4E82-9A78-211F6A685858}" type="sibTrans" cxnId="{263910AD-5814-4394-B61B-33C27DE6D6C6}">
      <dgm:prSet/>
      <dgm:spPr/>
      <dgm:t>
        <a:bodyPr/>
        <a:lstStyle/>
        <a:p>
          <a:endParaRPr lang="zh-CN" altLang="en-US"/>
        </a:p>
      </dgm:t>
    </dgm:pt>
    <dgm:pt modelId="{2E0ABF12-6286-4040-A055-79BD8C89EC69}">
      <dgm:prSet phldrT="[文本]" custT="1"/>
      <dgm:spPr/>
      <dgm:t>
        <a:bodyPr/>
        <a:lstStyle/>
        <a:p>
          <a:r>
            <a:rPr lang="zh-CN" altLang="en-US" sz="2800" smtClean="0">
              <a:latin typeface="Arial" panose="020B0604020202020204" pitchFamily="34" charset="0"/>
              <a:ea typeface="宋体" panose="02010600030101010101" pitchFamily="2" charset="-122"/>
            </a:rPr>
            <a:t>银行转账结算</a:t>
          </a:r>
          <a:endParaRPr lang="zh-CN" altLang="en-US" sz="2800" dirty="0"/>
        </a:p>
      </dgm:t>
    </dgm:pt>
    <dgm:pt modelId="{AD1C757E-0377-44C6-9854-10C818206905}" type="parTrans" cxnId="{1BB3C06D-5C83-4320-B64B-7DA7A2BAA8D8}">
      <dgm:prSet/>
      <dgm:spPr/>
      <dgm:t>
        <a:bodyPr/>
        <a:lstStyle/>
        <a:p>
          <a:endParaRPr lang="zh-CN" altLang="en-US"/>
        </a:p>
      </dgm:t>
    </dgm:pt>
    <dgm:pt modelId="{C3C4F02C-0E0E-4B94-8238-CAD1984040FD}" type="sibTrans" cxnId="{1BB3C06D-5C83-4320-B64B-7DA7A2BAA8D8}">
      <dgm:prSet/>
      <dgm:spPr/>
      <dgm:t>
        <a:bodyPr/>
        <a:lstStyle/>
        <a:p>
          <a:endParaRPr lang="zh-CN" altLang="en-US"/>
        </a:p>
      </dgm:t>
    </dgm:pt>
    <dgm:pt modelId="{4647BB93-C16C-4BC5-92C3-7FDE43CF36B6}">
      <dgm:prSet phldrT="[文本]" custT="1"/>
      <dgm:spPr/>
      <dgm:t>
        <a:bodyPr/>
        <a:lstStyle/>
        <a:p>
          <a:pPr algn="l"/>
          <a:r>
            <a:rPr lang="zh-CN" altLang="en-US" sz="2400" dirty="0" smtClean="0">
              <a:latin typeface="Arial" panose="020B0604020202020204" pitchFamily="34" charset="0"/>
              <a:ea typeface="宋体" panose="02010600030101010101" pitchFamily="2" charset="-122"/>
            </a:rPr>
            <a:t>主要用于</a:t>
          </a:r>
          <a:r>
            <a:rPr lang="en-US" altLang="zh-CN" sz="2400" dirty="0" smtClean="0">
              <a:latin typeface="Arial" panose="020B0604020202020204" pitchFamily="34" charset="0"/>
              <a:ea typeface="宋体" panose="02010600030101010101" pitchFamily="2" charset="-122"/>
            </a:rPr>
            <a:t>5000</a:t>
          </a:r>
          <a:r>
            <a:rPr lang="zh-CN" altLang="en-US" sz="2400" dirty="0" smtClean="0">
              <a:latin typeface="Arial" panose="020B0604020202020204" pitchFamily="34" charset="0"/>
              <a:ea typeface="宋体" panose="02010600030101010101" pitchFamily="2" charset="-122"/>
            </a:rPr>
            <a:t>元以</a:t>
          </a:r>
          <a:r>
            <a:rPr lang="zh-CN" altLang="en-US" sz="2400" dirty="0" smtClean="0">
              <a:latin typeface="Arial" panose="020B0604020202020204" pitchFamily="34" charset="0"/>
              <a:ea typeface="宋体" panose="02010600030101010101" pitchFamily="2" charset="-122"/>
            </a:rPr>
            <a:t>上的</a:t>
          </a:r>
          <a:r>
            <a:rPr lang="zh-CN" altLang="en-US" sz="2400" dirty="0" smtClean="0">
              <a:latin typeface="Arial" panose="020B0604020202020204" pitchFamily="34" charset="0"/>
              <a:ea typeface="宋体" panose="02010600030101010101" pitchFamily="2" charset="-122"/>
            </a:rPr>
            <a:t>商品服务和购买支出，包括办公费、印刷费、手续费、材料购置费、会议费、咨询费、租赁费、电话费、水电费、维修费、招待费、培训费、设备购置费等支出。</a:t>
          </a:r>
          <a:endParaRPr lang="en-US" altLang="zh-CN" sz="2400" dirty="0" smtClean="0">
            <a:latin typeface="Arial" panose="020B0604020202020204" pitchFamily="34" charset="0"/>
            <a:ea typeface="宋体" panose="02010600030101010101" pitchFamily="2" charset="-122"/>
          </a:endParaRPr>
        </a:p>
      </dgm:t>
    </dgm:pt>
    <dgm:pt modelId="{2C78DF6F-373C-45F6-BAE2-728629B63A64}" type="parTrans" cxnId="{C04F149E-BBA6-4381-8E34-42C2FA1EA433}">
      <dgm:prSet/>
      <dgm:spPr/>
      <dgm:t>
        <a:bodyPr/>
        <a:lstStyle/>
        <a:p>
          <a:endParaRPr lang="zh-CN" altLang="en-US"/>
        </a:p>
      </dgm:t>
    </dgm:pt>
    <dgm:pt modelId="{FAAD987A-7F9D-4FEF-9011-0A8805864AB1}" type="sibTrans" cxnId="{C04F149E-BBA6-4381-8E34-42C2FA1EA433}">
      <dgm:prSet/>
      <dgm:spPr/>
      <dgm:t>
        <a:bodyPr/>
        <a:lstStyle/>
        <a:p>
          <a:endParaRPr lang="zh-CN" altLang="en-US"/>
        </a:p>
      </dgm:t>
    </dgm:pt>
    <dgm:pt modelId="{36097A21-BF74-4958-AAE1-132BA0705661}">
      <dgm:prSet phldrT="[文本]" custT="1"/>
      <dgm:spPr/>
      <dgm:t>
        <a:bodyPr/>
        <a:lstStyle/>
        <a:p>
          <a:r>
            <a:rPr lang="zh-CN" altLang="en-US" sz="2800" smtClean="0">
              <a:latin typeface="Arial" panose="020B0604020202020204" pitchFamily="34" charset="0"/>
              <a:ea typeface="宋体" panose="02010600030101010101" pitchFamily="2" charset="-122"/>
            </a:rPr>
            <a:t>集中打卡结算 </a:t>
          </a:r>
          <a:endParaRPr lang="zh-CN" altLang="en-US" sz="2800" dirty="0"/>
        </a:p>
      </dgm:t>
    </dgm:pt>
    <dgm:pt modelId="{6E855F2C-D4DD-4046-83C5-6C6E9B653299}" type="parTrans" cxnId="{8B222AE7-D8D5-4F23-AE74-FC1CA1B86E62}">
      <dgm:prSet/>
      <dgm:spPr/>
      <dgm:t>
        <a:bodyPr/>
        <a:lstStyle/>
        <a:p>
          <a:endParaRPr lang="zh-CN" altLang="en-US"/>
        </a:p>
      </dgm:t>
    </dgm:pt>
    <dgm:pt modelId="{3A807E4F-CE99-4A65-AA3E-673719CA13FD}" type="sibTrans" cxnId="{8B222AE7-D8D5-4F23-AE74-FC1CA1B86E62}">
      <dgm:prSet/>
      <dgm:spPr/>
      <dgm:t>
        <a:bodyPr/>
        <a:lstStyle/>
        <a:p>
          <a:endParaRPr lang="zh-CN" altLang="en-US"/>
        </a:p>
      </dgm:t>
    </dgm:pt>
    <dgm:pt modelId="{097AF270-F995-4229-B672-5F118F25C3BB}">
      <dgm:prSet phldrT="[文本]" custT="1"/>
      <dgm:spPr/>
      <dgm:t>
        <a:bodyPr/>
        <a:lstStyle/>
        <a:p>
          <a:pPr algn="l"/>
          <a:r>
            <a:rPr lang="zh-CN" altLang="en-US" sz="2400" dirty="0" smtClean="0">
              <a:latin typeface="Arial" panose="020B0604020202020204" pitchFamily="34" charset="0"/>
              <a:ea typeface="宋体" panose="02010600030101010101" pitchFamily="2" charset="-122"/>
            </a:rPr>
            <a:t>集中打卡结算方式主要用于差旅费、劳务费、职工探亲费和医疗费、</a:t>
          </a:r>
          <a:r>
            <a:rPr lang="en-US" altLang="zh-CN" sz="2400" dirty="0" smtClean="0">
              <a:latin typeface="Arial" panose="020B0604020202020204" pitchFamily="34" charset="0"/>
              <a:ea typeface="宋体" panose="02010600030101010101" pitchFamily="2" charset="-122"/>
            </a:rPr>
            <a:t>5000</a:t>
          </a:r>
          <a:r>
            <a:rPr lang="zh-CN" altLang="en-US" sz="2400" dirty="0" smtClean="0">
              <a:latin typeface="Arial" panose="020B0604020202020204" pitchFamily="34" charset="0"/>
              <a:ea typeface="宋体" panose="02010600030101010101" pitchFamily="2" charset="-122"/>
            </a:rPr>
            <a:t>元以下的零星商品服务和购买等支出。其中因公务发生的差旅费、劳务费、零星商品服务和购买支出。</a:t>
          </a:r>
          <a:endParaRPr lang="zh-CN" altLang="en-US" sz="2400" dirty="0"/>
        </a:p>
      </dgm:t>
    </dgm:pt>
    <dgm:pt modelId="{698CD649-E3BA-4BFF-A645-0200B9B3593F}" type="parTrans" cxnId="{300C7ECE-F153-4575-8A52-0153208FF8A2}">
      <dgm:prSet/>
      <dgm:spPr/>
      <dgm:t>
        <a:bodyPr/>
        <a:lstStyle/>
        <a:p>
          <a:endParaRPr lang="zh-CN" altLang="en-US"/>
        </a:p>
      </dgm:t>
    </dgm:pt>
    <dgm:pt modelId="{A4E8D40A-3496-41D8-8428-C10A56545613}" type="sibTrans" cxnId="{300C7ECE-F153-4575-8A52-0153208FF8A2}">
      <dgm:prSet/>
      <dgm:spPr/>
      <dgm:t>
        <a:bodyPr/>
        <a:lstStyle/>
        <a:p>
          <a:endParaRPr lang="zh-CN" altLang="en-US"/>
        </a:p>
      </dgm:t>
    </dgm:pt>
    <dgm:pt modelId="{167BAF35-CA98-4A01-9FC0-9AB8D3AEA78E}">
      <dgm:prSet phldrT="[文本]" custT="1"/>
      <dgm:spPr/>
      <dgm:t>
        <a:bodyPr/>
        <a:lstStyle/>
        <a:p>
          <a:r>
            <a:rPr lang="zh-CN" altLang="en-US" sz="2800" smtClean="0">
              <a:latin typeface="Arial" panose="020B0604020202020204" pitchFamily="34" charset="0"/>
              <a:ea typeface="宋体" panose="02010600030101010101" pitchFamily="2" charset="-122"/>
            </a:rPr>
            <a:t>现金、现金支票结算</a:t>
          </a:r>
          <a:endParaRPr lang="zh-CN" altLang="en-US" sz="2800" dirty="0"/>
        </a:p>
      </dgm:t>
    </dgm:pt>
    <dgm:pt modelId="{6350F32D-318D-4D72-AAC3-D9F52BC1BE41}" type="parTrans" cxnId="{A87A5147-8D80-4663-B221-C85509C885FC}">
      <dgm:prSet/>
      <dgm:spPr/>
      <dgm:t>
        <a:bodyPr/>
        <a:lstStyle/>
        <a:p>
          <a:endParaRPr lang="zh-CN" altLang="en-US"/>
        </a:p>
      </dgm:t>
    </dgm:pt>
    <dgm:pt modelId="{E61BDB2B-2963-4E3D-8868-9424B604048A}" type="sibTrans" cxnId="{A87A5147-8D80-4663-B221-C85509C885FC}">
      <dgm:prSet/>
      <dgm:spPr/>
      <dgm:t>
        <a:bodyPr/>
        <a:lstStyle/>
        <a:p>
          <a:endParaRPr lang="zh-CN" altLang="en-US"/>
        </a:p>
      </dgm:t>
    </dgm:pt>
    <dgm:pt modelId="{5B7BA98A-0AA8-412E-8855-5B7C54D1AE86}">
      <dgm:prSet phldrT="[文本]" custT="1"/>
      <dgm:spPr/>
      <dgm:t>
        <a:bodyPr/>
        <a:lstStyle/>
        <a:p>
          <a:r>
            <a:rPr lang="zh-CN" altLang="en-US" sz="2400" smtClean="0">
              <a:latin typeface="Arial" panose="020B0604020202020204" pitchFamily="34" charset="0"/>
              <a:ea typeface="宋体" panose="02010600030101010101" pitchFamily="2" charset="-122"/>
            </a:rPr>
            <a:t>离退休人员抚恤金、离休人员医疗费等零星支付</a:t>
          </a:r>
          <a:endParaRPr lang="zh-CN" altLang="en-US" sz="2400" dirty="0"/>
        </a:p>
      </dgm:t>
    </dgm:pt>
    <dgm:pt modelId="{2BE952F0-3F07-4240-A535-D6FB6FDBEA7E}" type="parTrans" cxnId="{9DAAAC8A-49D8-4C9C-B0F9-64F72CA48DE4}">
      <dgm:prSet/>
      <dgm:spPr/>
      <dgm:t>
        <a:bodyPr/>
        <a:lstStyle/>
        <a:p>
          <a:endParaRPr lang="zh-CN" altLang="en-US"/>
        </a:p>
      </dgm:t>
    </dgm:pt>
    <dgm:pt modelId="{97475C02-8484-45F3-92C9-B61DA86D1F97}" type="sibTrans" cxnId="{9DAAAC8A-49D8-4C9C-B0F9-64F72CA48DE4}">
      <dgm:prSet/>
      <dgm:spPr/>
      <dgm:t>
        <a:bodyPr/>
        <a:lstStyle/>
        <a:p>
          <a:endParaRPr lang="zh-CN" altLang="en-US"/>
        </a:p>
      </dgm:t>
    </dgm:pt>
    <dgm:pt modelId="{515F56AA-C610-4D1B-92A9-6C9168851126}" type="pres">
      <dgm:prSet presAssocID="{7FBC88D6-52AE-403A-82BF-A812961ABDC9}" presName="hierChild1" presStyleCnt="0">
        <dgm:presLayoutVars>
          <dgm:chPref val="1"/>
          <dgm:dir/>
          <dgm:animOne val="branch"/>
          <dgm:animLvl val="lvl"/>
          <dgm:resizeHandles/>
        </dgm:presLayoutVars>
      </dgm:prSet>
      <dgm:spPr/>
      <dgm:t>
        <a:bodyPr/>
        <a:lstStyle/>
        <a:p>
          <a:endParaRPr lang="zh-CN" altLang="en-US"/>
        </a:p>
      </dgm:t>
    </dgm:pt>
    <dgm:pt modelId="{8687CCC9-518B-4A27-9012-E4CB880DD292}" type="pres">
      <dgm:prSet presAssocID="{C1309853-81E3-44EC-8187-04C6A57B983B}" presName="hierRoot1" presStyleCnt="0"/>
      <dgm:spPr/>
    </dgm:pt>
    <dgm:pt modelId="{B3A37FFC-9B68-4E3B-A89B-7A61B1D502C5}" type="pres">
      <dgm:prSet presAssocID="{C1309853-81E3-44EC-8187-04C6A57B983B}" presName="composite" presStyleCnt="0"/>
      <dgm:spPr/>
    </dgm:pt>
    <dgm:pt modelId="{7161CEEB-0DAA-4226-83F9-0BB972CF5F53}" type="pres">
      <dgm:prSet presAssocID="{C1309853-81E3-44EC-8187-04C6A57B983B}" presName="background" presStyleLbl="node0" presStyleIdx="0" presStyleCnt="1"/>
      <dgm:spPr/>
    </dgm:pt>
    <dgm:pt modelId="{EB860C6F-F1CC-4605-9ECA-21F943F7EF5E}" type="pres">
      <dgm:prSet presAssocID="{C1309853-81E3-44EC-8187-04C6A57B983B}" presName="text" presStyleLbl="fgAcc0" presStyleIdx="0" presStyleCnt="1" custScaleY="55473">
        <dgm:presLayoutVars>
          <dgm:chPref val="3"/>
        </dgm:presLayoutVars>
      </dgm:prSet>
      <dgm:spPr/>
      <dgm:t>
        <a:bodyPr/>
        <a:lstStyle/>
        <a:p>
          <a:endParaRPr lang="zh-CN" altLang="en-US"/>
        </a:p>
      </dgm:t>
    </dgm:pt>
    <dgm:pt modelId="{5B3B8E07-E15B-4F52-8688-D2E6FC8CA650}" type="pres">
      <dgm:prSet presAssocID="{C1309853-81E3-44EC-8187-04C6A57B983B}" presName="hierChild2" presStyleCnt="0"/>
      <dgm:spPr/>
    </dgm:pt>
    <dgm:pt modelId="{357C8B54-C70C-4447-853A-A7C2F93B319C}" type="pres">
      <dgm:prSet presAssocID="{AD1C757E-0377-44C6-9854-10C818206905}" presName="Name10" presStyleLbl="parChTrans1D2" presStyleIdx="0" presStyleCnt="3"/>
      <dgm:spPr/>
      <dgm:t>
        <a:bodyPr/>
        <a:lstStyle/>
        <a:p>
          <a:endParaRPr lang="zh-CN" altLang="en-US"/>
        </a:p>
      </dgm:t>
    </dgm:pt>
    <dgm:pt modelId="{6F3B23CF-E2F5-4B54-939B-B80298704739}" type="pres">
      <dgm:prSet presAssocID="{2E0ABF12-6286-4040-A055-79BD8C89EC69}" presName="hierRoot2" presStyleCnt="0"/>
      <dgm:spPr/>
    </dgm:pt>
    <dgm:pt modelId="{9412EE8B-9251-4BF5-ADAD-FF5B843C9E6B}" type="pres">
      <dgm:prSet presAssocID="{2E0ABF12-6286-4040-A055-79BD8C89EC69}" presName="composite2" presStyleCnt="0"/>
      <dgm:spPr/>
    </dgm:pt>
    <dgm:pt modelId="{AD59412E-231F-4CE4-82AA-D2D1708F2165}" type="pres">
      <dgm:prSet presAssocID="{2E0ABF12-6286-4040-A055-79BD8C89EC69}" presName="background2" presStyleLbl="node2" presStyleIdx="0" presStyleCnt="3"/>
      <dgm:spPr/>
    </dgm:pt>
    <dgm:pt modelId="{5D7EBCBC-5B0B-43AF-96A8-547EA5F535FB}" type="pres">
      <dgm:prSet presAssocID="{2E0ABF12-6286-4040-A055-79BD8C89EC69}" presName="text2" presStyleLbl="fgAcc2" presStyleIdx="0" presStyleCnt="3" custScaleX="121587" custScaleY="50068">
        <dgm:presLayoutVars>
          <dgm:chPref val="3"/>
        </dgm:presLayoutVars>
      </dgm:prSet>
      <dgm:spPr/>
      <dgm:t>
        <a:bodyPr/>
        <a:lstStyle/>
        <a:p>
          <a:endParaRPr lang="zh-CN" altLang="en-US"/>
        </a:p>
      </dgm:t>
    </dgm:pt>
    <dgm:pt modelId="{8E2B3CE4-2764-475D-AB7A-2403332840B4}" type="pres">
      <dgm:prSet presAssocID="{2E0ABF12-6286-4040-A055-79BD8C89EC69}" presName="hierChild3" presStyleCnt="0"/>
      <dgm:spPr/>
    </dgm:pt>
    <dgm:pt modelId="{A90D0FAB-1210-4275-A035-6916EA09F8BD}" type="pres">
      <dgm:prSet presAssocID="{2C78DF6F-373C-45F6-BAE2-728629B63A64}" presName="Name17" presStyleLbl="parChTrans1D3" presStyleIdx="0" presStyleCnt="3"/>
      <dgm:spPr/>
      <dgm:t>
        <a:bodyPr/>
        <a:lstStyle/>
        <a:p>
          <a:endParaRPr lang="zh-CN" altLang="en-US"/>
        </a:p>
      </dgm:t>
    </dgm:pt>
    <dgm:pt modelId="{403295FB-6DC3-4E84-A88D-54A60AD9B116}" type="pres">
      <dgm:prSet presAssocID="{4647BB93-C16C-4BC5-92C3-7FDE43CF36B6}" presName="hierRoot3" presStyleCnt="0"/>
      <dgm:spPr/>
    </dgm:pt>
    <dgm:pt modelId="{F181C987-6599-4F39-8228-A55A9611C41B}" type="pres">
      <dgm:prSet presAssocID="{4647BB93-C16C-4BC5-92C3-7FDE43CF36B6}" presName="composite3" presStyleCnt="0"/>
      <dgm:spPr/>
    </dgm:pt>
    <dgm:pt modelId="{0DD4D53E-3302-4AD3-B307-9CBE44FA911F}" type="pres">
      <dgm:prSet presAssocID="{4647BB93-C16C-4BC5-92C3-7FDE43CF36B6}" presName="background3" presStyleLbl="node3" presStyleIdx="0" presStyleCnt="3"/>
      <dgm:spPr/>
    </dgm:pt>
    <dgm:pt modelId="{159F2714-EFAE-409D-A9AD-4E210034B859}" type="pres">
      <dgm:prSet presAssocID="{4647BB93-C16C-4BC5-92C3-7FDE43CF36B6}" presName="text3" presStyleLbl="fgAcc3" presStyleIdx="0" presStyleCnt="3" custScaleX="192159" custScaleY="180386">
        <dgm:presLayoutVars>
          <dgm:chPref val="3"/>
        </dgm:presLayoutVars>
      </dgm:prSet>
      <dgm:spPr/>
      <dgm:t>
        <a:bodyPr/>
        <a:lstStyle/>
        <a:p>
          <a:endParaRPr lang="zh-CN" altLang="en-US"/>
        </a:p>
      </dgm:t>
    </dgm:pt>
    <dgm:pt modelId="{2E179C72-311E-4E6A-AFF3-E40C40317BE6}" type="pres">
      <dgm:prSet presAssocID="{4647BB93-C16C-4BC5-92C3-7FDE43CF36B6}" presName="hierChild4" presStyleCnt="0"/>
      <dgm:spPr/>
    </dgm:pt>
    <dgm:pt modelId="{7D30EA7E-96CF-4191-9418-3B60593B21AE}" type="pres">
      <dgm:prSet presAssocID="{6E855F2C-D4DD-4046-83C5-6C6E9B653299}" presName="Name10" presStyleLbl="parChTrans1D2" presStyleIdx="1" presStyleCnt="3"/>
      <dgm:spPr/>
      <dgm:t>
        <a:bodyPr/>
        <a:lstStyle/>
        <a:p>
          <a:endParaRPr lang="zh-CN" altLang="en-US"/>
        </a:p>
      </dgm:t>
    </dgm:pt>
    <dgm:pt modelId="{7CE3BD6B-B35C-4122-8A80-771A413F6202}" type="pres">
      <dgm:prSet presAssocID="{36097A21-BF74-4958-AAE1-132BA0705661}" presName="hierRoot2" presStyleCnt="0"/>
      <dgm:spPr/>
    </dgm:pt>
    <dgm:pt modelId="{A20A65DE-67E5-41F3-8657-094580B751A9}" type="pres">
      <dgm:prSet presAssocID="{36097A21-BF74-4958-AAE1-132BA0705661}" presName="composite2" presStyleCnt="0"/>
      <dgm:spPr/>
    </dgm:pt>
    <dgm:pt modelId="{A3B24B40-40AD-449F-9948-15AE7CDD59C7}" type="pres">
      <dgm:prSet presAssocID="{36097A21-BF74-4958-AAE1-132BA0705661}" presName="background2" presStyleLbl="node2" presStyleIdx="1" presStyleCnt="3"/>
      <dgm:spPr/>
    </dgm:pt>
    <dgm:pt modelId="{909ADA0C-621E-477F-A3E4-E65D591546C9}" type="pres">
      <dgm:prSet presAssocID="{36097A21-BF74-4958-AAE1-132BA0705661}" presName="text2" presStyleLbl="fgAcc2" presStyleIdx="1" presStyleCnt="3" custScaleX="121587" custScaleY="50068">
        <dgm:presLayoutVars>
          <dgm:chPref val="3"/>
        </dgm:presLayoutVars>
      </dgm:prSet>
      <dgm:spPr/>
      <dgm:t>
        <a:bodyPr/>
        <a:lstStyle/>
        <a:p>
          <a:endParaRPr lang="zh-CN" altLang="en-US"/>
        </a:p>
      </dgm:t>
    </dgm:pt>
    <dgm:pt modelId="{DCD5260F-F7A3-4A9A-81AD-4A141E88DB9D}" type="pres">
      <dgm:prSet presAssocID="{36097A21-BF74-4958-AAE1-132BA0705661}" presName="hierChild3" presStyleCnt="0"/>
      <dgm:spPr/>
    </dgm:pt>
    <dgm:pt modelId="{8AE7FFF8-28F3-49D3-BA94-A8A58B9020A7}" type="pres">
      <dgm:prSet presAssocID="{698CD649-E3BA-4BFF-A645-0200B9B3593F}" presName="Name17" presStyleLbl="parChTrans1D3" presStyleIdx="1" presStyleCnt="3"/>
      <dgm:spPr/>
      <dgm:t>
        <a:bodyPr/>
        <a:lstStyle/>
        <a:p>
          <a:endParaRPr lang="zh-CN" altLang="en-US"/>
        </a:p>
      </dgm:t>
    </dgm:pt>
    <dgm:pt modelId="{69D4106E-429E-4206-81C9-342A049D5299}" type="pres">
      <dgm:prSet presAssocID="{097AF270-F995-4229-B672-5F118F25C3BB}" presName="hierRoot3" presStyleCnt="0"/>
      <dgm:spPr/>
    </dgm:pt>
    <dgm:pt modelId="{38525366-F7BB-4BE5-8E64-29E3850A5D6A}" type="pres">
      <dgm:prSet presAssocID="{097AF270-F995-4229-B672-5F118F25C3BB}" presName="composite3" presStyleCnt="0"/>
      <dgm:spPr/>
    </dgm:pt>
    <dgm:pt modelId="{C798F8CE-4BA4-455A-A5BA-57E68E3CD07F}" type="pres">
      <dgm:prSet presAssocID="{097AF270-F995-4229-B672-5F118F25C3BB}" presName="background3" presStyleLbl="node3" presStyleIdx="1" presStyleCnt="3"/>
      <dgm:spPr/>
    </dgm:pt>
    <dgm:pt modelId="{C7B026FA-13C8-4EC3-950E-DCD2A512E1FB}" type="pres">
      <dgm:prSet presAssocID="{097AF270-F995-4229-B672-5F118F25C3BB}" presName="text3" presStyleLbl="fgAcc3" presStyleIdx="1" presStyleCnt="3" custScaleX="163516" custScaleY="180386">
        <dgm:presLayoutVars>
          <dgm:chPref val="3"/>
        </dgm:presLayoutVars>
      </dgm:prSet>
      <dgm:spPr/>
      <dgm:t>
        <a:bodyPr/>
        <a:lstStyle/>
        <a:p>
          <a:endParaRPr lang="zh-CN" altLang="en-US"/>
        </a:p>
      </dgm:t>
    </dgm:pt>
    <dgm:pt modelId="{372589F8-61C3-4304-A1B4-0DD61B220990}" type="pres">
      <dgm:prSet presAssocID="{097AF270-F995-4229-B672-5F118F25C3BB}" presName="hierChild4" presStyleCnt="0"/>
      <dgm:spPr/>
    </dgm:pt>
    <dgm:pt modelId="{BC2CBAB5-0E53-49B6-A697-1464DD736611}" type="pres">
      <dgm:prSet presAssocID="{6350F32D-318D-4D72-AAC3-D9F52BC1BE41}" presName="Name10" presStyleLbl="parChTrans1D2" presStyleIdx="2" presStyleCnt="3"/>
      <dgm:spPr/>
      <dgm:t>
        <a:bodyPr/>
        <a:lstStyle/>
        <a:p>
          <a:endParaRPr lang="zh-CN" altLang="en-US"/>
        </a:p>
      </dgm:t>
    </dgm:pt>
    <dgm:pt modelId="{34161BAA-47E0-4EE5-8CA8-09997C1E1C39}" type="pres">
      <dgm:prSet presAssocID="{167BAF35-CA98-4A01-9FC0-9AB8D3AEA78E}" presName="hierRoot2" presStyleCnt="0"/>
      <dgm:spPr/>
    </dgm:pt>
    <dgm:pt modelId="{DACE1E3C-C216-4C96-A78C-C94E407A0375}" type="pres">
      <dgm:prSet presAssocID="{167BAF35-CA98-4A01-9FC0-9AB8D3AEA78E}" presName="composite2" presStyleCnt="0"/>
      <dgm:spPr/>
    </dgm:pt>
    <dgm:pt modelId="{6A192EA3-91D4-4308-8C90-D84B8D83096B}" type="pres">
      <dgm:prSet presAssocID="{167BAF35-CA98-4A01-9FC0-9AB8D3AEA78E}" presName="background2" presStyleLbl="node2" presStyleIdx="2" presStyleCnt="3"/>
      <dgm:spPr/>
    </dgm:pt>
    <dgm:pt modelId="{5E0434C0-AE7B-4A9C-AB19-343D0B488244}" type="pres">
      <dgm:prSet presAssocID="{167BAF35-CA98-4A01-9FC0-9AB8D3AEA78E}" presName="text2" presStyleLbl="fgAcc2" presStyleIdx="2" presStyleCnt="3" custScaleX="109701" custScaleY="50068">
        <dgm:presLayoutVars>
          <dgm:chPref val="3"/>
        </dgm:presLayoutVars>
      </dgm:prSet>
      <dgm:spPr/>
      <dgm:t>
        <a:bodyPr/>
        <a:lstStyle/>
        <a:p>
          <a:endParaRPr lang="zh-CN" altLang="en-US"/>
        </a:p>
      </dgm:t>
    </dgm:pt>
    <dgm:pt modelId="{162B23AC-C7D0-4A28-87A6-36DE542248F3}" type="pres">
      <dgm:prSet presAssocID="{167BAF35-CA98-4A01-9FC0-9AB8D3AEA78E}" presName="hierChild3" presStyleCnt="0"/>
      <dgm:spPr/>
    </dgm:pt>
    <dgm:pt modelId="{8DEBA104-FF44-4A9E-9FD7-77892E4B8897}" type="pres">
      <dgm:prSet presAssocID="{2BE952F0-3F07-4240-A535-D6FB6FDBEA7E}" presName="Name17" presStyleLbl="parChTrans1D3" presStyleIdx="2" presStyleCnt="3"/>
      <dgm:spPr/>
      <dgm:t>
        <a:bodyPr/>
        <a:lstStyle/>
        <a:p>
          <a:endParaRPr lang="zh-CN" altLang="en-US"/>
        </a:p>
      </dgm:t>
    </dgm:pt>
    <dgm:pt modelId="{F411C446-1C20-4663-B324-765E495B17DD}" type="pres">
      <dgm:prSet presAssocID="{5B7BA98A-0AA8-412E-8855-5B7C54D1AE86}" presName="hierRoot3" presStyleCnt="0"/>
      <dgm:spPr/>
    </dgm:pt>
    <dgm:pt modelId="{14750393-8A5E-4424-9399-7DD9C8E4CFD3}" type="pres">
      <dgm:prSet presAssocID="{5B7BA98A-0AA8-412E-8855-5B7C54D1AE86}" presName="composite3" presStyleCnt="0"/>
      <dgm:spPr/>
    </dgm:pt>
    <dgm:pt modelId="{5EBD1F10-306D-4C65-99E8-DD0042CAE124}" type="pres">
      <dgm:prSet presAssocID="{5B7BA98A-0AA8-412E-8855-5B7C54D1AE86}" presName="background3" presStyleLbl="node3" presStyleIdx="2" presStyleCnt="3"/>
      <dgm:spPr/>
    </dgm:pt>
    <dgm:pt modelId="{3D2A0A7C-E564-4659-9779-21642282ACA8}" type="pres">
      <dgm:prSet presAssocID="{5B7BA98A-0AA8-412E-8855-5B7C54D1AE86}" presName="text3" presStyleLbl="fgAcc3" presStyleIdx="2" presStyleCnt="3" custScaleX="84941" custScaleY="159953">
        <dgm:presLayoutVars>
          <dgm:chPref val="3"/>
        </dgm:presLayoutVars>
      </dgm:prSet>
      <dgm:spPr/>
      <dgm:t>
        <a:bodyPr/>
        <a:lstStyle/>
        <a:p>
          <a:endParaRPr lang="zh-CN" altLang="en-US"/>
        </a:p>
      </dgm:t>
    </dgm:pt>
    <dgm:pt modelId="{0256CF3C-7EEA-4E9D-AA49-BEF7EED93A66}" type="pres">
      <dgm:prSet presAssocID="{5B7BA98A-0AA8-412E-8855-5B7C54D1AE86}" presName="hierChild4" presStyleCnt="0"/>
      <dgm:spPr/>
    </dgm:pt>
  </dgm:ptLst>
  <dgm:cxnLst>
    <dgm:cxn modelId="{6AC89C89-7786-4F26-A6A2-68B3874314E6}" type="presOf" srcId="{6E855F2C-D4DD-4046-83C5-6C6E9B653299}" destId="{7D30EA7E-96CF-4191-9418-3B60593B21AE}" srcOrd="0" destOrd="0" presId="urn:microsoft.com/office/officeart/2005/8/layout/hierarchy1#1"/>
    <dgm:cxn modelId="{78F6A156-FB1F-4882-8C84-4219715D42A5}" type="presOf" srcId="{6350F32D-318D-4D72-AAC3-D9F52BC1BE41}" destId="{BC2CBAB5-0E53-49B6-A697-1464DD736611}" srcOrd="0" destOrd="0" presId="urn:microsoft.com/office/officeart/2005/8/layout/hierarchy1#1"/>
    <dgm:cxn modelId="{300C7ECE-F153-4575-8A52-0153208FF8A2}" srcId="{36097A21-BF74-4958-AAE1-132BA0705661}" destId="{097AF270-F995-4229-B672-5F118F25C3BB}" srcOrd="0" destOrd="0" parTransId="{698CD649-E3BA-4BFF-A645-0200B9B3593F}" sibTransId="{A4E8D40A-3496-41D8-8428-C10A56545613}"/>
    <dgm:cxn modelId="{143DD293-A65F-4340-99CA-1862F0BC7E80}" type="presOf" srcId="{4647BB93-C16C-4BC5-92C3-7FDE43CF36B6}" destId="{159F2714-EFAE-409D-A9AD-4E210034B859}" srcOrd="0" destOrd="0" presId="urn:microsoft.com/office/officeart/2005/8/layout/hierarchy1#1"/>
    <dgm:cxn modelId="{8B222AE7-D8D5-4F23-AE74-FC1CA1B86E62}" srcId="{C1309853-81E3-44EC-8187-04C6A57B983B}" destId="{36097A21-BF74-4958-AAE1-132BA0705661}" srcOrd="1" destOrd="0" parTransId="{6E855F2C-D4DD-4046-83C5-6C6E9B653299}" sibTransId="{3A807E4F-CE99-4A65-AA3E-673719CA13FD}"/>
    <dgm:cxn modelId="{30010B08-8A5B-4DD3-9F06-1F9438DF9AE7}" type="presOf" srcId="{7FBC88D6-52AE-403A-82BF-A812961ABDC9}" destId="{515F56AA-C610-4D1B-92A9-6C9168851126}" srcOrd="0" destOrd="0" presId="urn:microsoft.com/office/officeart/2005/8/layout/hierarchy1#1"/>
    <dgm:cxn modelId="{F67EA27A-8361-430E-B8DC-227D2728DB29}" type="presOf" srcId="{AD1C757E-0377-44C6-9854-10C818206905}" destId="{357C8B54-C70C-4447-853A-A7C2F93B319C}" srcOrd="0" destOrd="0" presId="urn:microsoft.com/office/officeart/2005/8/layout/hierarchy1#1"/>
    <dgm:cxn modelId="{1663E760-5F70-4873-889E-2B70F9705906}" type="presOf" srcId="{C1309853-81E3-44EC-8187-04C6A57B983B}" destId="{EB860C6F-F1CC-4605-9ECA-21F943F7EF5E}" srcOrd="0" destOrd="0" presId="urn:microsoft.com/office/officeart/2005/8/layout/hierarchy1#1"/>
    <dgm:cxn modelId="{53E5DBFB-08AB-4AE1-8BFE-765259ECF5BB}" type="presOf" srcId="{698CD649-E3BA-4BFF-A645-0200B9B3593F}" destId="{8AE7FFF8-28F3-49D3-BA94-A8A58B9020A7}" srcOrd="0" destOrd="0" presId="urn:microsoft.com/office/officeart/2005/8/layout/hierarchy1#1"/>
    <dgm:cxn modelId="{BF05281F-07D8-48BE-BE4D-77BBEAB66102}" type="presOf" srcId="{097AF270-F995-4229-B672-5F118F25C3BB}" destId="{C7B026FA-13C8-4EC3-950E-DCD2A512E1FB}" srcOrd="0" destOrd="0" presId="urn:microsoft.com/office/officeart/2005/8/layout/hierarchy1#1"/>
    <dgm:cxn modelId="{C16D7CE0-6C01-4AE1-AEF9-AA95692C8D42}" type="presOf" srcId="{36097A21-BF74-4958-AAE1-132BA0705661}" destId="{909ADA0C-621E-477F-A3E4-E65D591546C9}" srcOrd="0" destOrd="0" presId="urn:microsoft.com/office/officeart/2005/8/layout/hierarchy1#1"/>
    <dgm:cxn modelId="{9DAAAC8A-49D8-4C9C-B0F9-64F72CA48DE4}" srcId="{167BAF35-CA98-4A01-9FC0-9AB8D3AEA78E}" destId="{5B7BA98A-0AA8-412E-8855-5B7C54D1AE86}" srcOrd="0" destOrd="0" parTransId="{2BE952F0-3F07-4240-A535-D6FB6FDBEA7E}" sibTransId="{97475C02-8484-45F3-92C9-B61DA86D1F97}"/>
    <dgm:cxn modelId="{263910AD-5814-4394-B61B-33C27DE6D6C6}" srcId="{7FBC88D6-52AE-403A-82BF-A812961ABDC9}" destId="{C1309853-81E3-44EC-8187-04C6A57B983B}" srcOrd="0" destOrd="0" parTransId="{FFC5667B-981D-4256-BE79-30305E9BAC6A}" sibTransId="{54DB62EA-5898-4E82-9A78-211F6A685858}"/>
    <dgm:cxn modelId="{6950804F-E80B-44CF-A43A-FBA1DA02E043}" type="presOf" srcId="{2E0ABF12-6286-4040-A055-79BD8C89EC69}" destId="{5D7EBCBC-5B0B-43AF-96A8-547EA5F535FB}" srcOrd="0" destOrd="0" presId="urn:microsoft.com/office/officeart/2005/8/layout/hierarchy1#1"/>
    <dgm:cxn modelId="{17B76E2F-25EE-4505-AAF0-4C658D9F3E08}" type="presOf" srcId="{2C78DF6F-373C-45F6-BAE2-728629B63A64}" destId="{A90D0FAB-1210-4275-A035-6916EA09F8BD}" srcOrd="0" destOrd="0" presId="urn:microsoft.com/office/officeart/2005/8/layout/hierarchy1#1"/>
    <dgm:cxn modelId="{A87A5147-8D80-4663-B221-C85509C885FC}" srcId="{C1309853-81E3-44EC-8187-04C6A57B983B}" destId="{167BAF35-CA98-4A01-9FC0-9AB8D3AEA78E}" srcOrd="2" destOrd="0" parTransId="{6350F32D-318D-4D72-AAC3-D9F52BC1BE41}" sibTransId="{E61BDB2B-2963-4E3D-8868-9424B604048A}"/>
    <dgm:cxn modelId="{17D713DD-AAF4-4622-8564-6663BE815A51}" type="presOf" srcId="{2BE952F0-3F07-4240-A535-D6FB6FDBEA7E}" destId="{8DEBA104-FF44-4A9E-9FD7-77892E4B8897}" srcOrd="0" destOrd="0" presId="urn:microsoft.com/office/officeart/2005/8/layout/hierarchy1#1"/>
    <dgm:cxn modelId="{24771122-401C-4F53-BA2B-28E2386FBEF1}" type="presOf" srcId="{167BAF35-CA98-4A01-9FC0-9AB8D3AEA78E}" destId="{5E0434C0-AE7B-4A9C-AB19-343D0B488244}" srcOrd="0" destOrd="0" presId="urn:microsoft.com/office/officeart/2005/8/layout/hierarchy1#1"/>
    <dgm:cxn modelId="{1BB3C06D-5C83-4320-B64B-7DA7A2BAA8D8}" srcId="{C1309853-81E3-44EC-8187-04C6A57B983B}" destId="{2E0ABF12-6286-4040-A055-79BD8C89EC69}" srcOrd="0" destOrd="0" parTransId="{AD1C757E-0377-44C6-9854-10C818206905}" sibTransId="{C3C4F02C-0E0E-4B94-8238-CAD1984040FD}"/>
    <dgm:cxn modelId="{C04F149E-BBA6-4381-8E34-42C2FA1EA433}" srcId="{2E0ABF12-6286-4040-A055-79BD8C89EC69}" destId="{4647BB93-C16C-4BC5-92C3-7FDE43CF36B6}" srcOrd="0" destOrd="0" parTransId="{2C78DF6F-373C-45F6-BAE2-728629B63A64}" sibTransId="{FAAD987A-7F9D-4FEF-9011-0A8805864AB1}"/>
    <dgm:cxn modelId="{FD629412-2A8F-42A9-ADD4-C6392E29242F}" type="presOf" srcId="{5B7BA98A-0AA8-412E-8855-5B7C54D1AE86}" destId="{3D2A0A7C-E564-4659-9779-21642282ACA8}" srcOrd="0" destOrd="0" presId="urn:microsoft.com/office/officeart/2005/8/layout/hierarchy1#1"/>
    <dgm:cxn modelId="{DCCE906E-0657-488A-96DE-930CA43B13A1}" type="presParOf" srcId="{515F56AA-C610-4D1B-92A9-6C9168851126}" destId="{8687CCC9-518B-4A27-9012-E4CB880DD292}" srcOrd="0" destOrd="0" presId="urn:microsoft.com/office/officeart/2005/8/layout/hierarchy1#1"/>
    <dgm:cxn modelId="{BF2BB456-ED2B-44B4-A0BC-4C84A085E35C}" type="presParOf" srcId="{8687CCC9-518B-4A27-9012-E4CB880DD292}" destId="{B3A37FFC-9B68-4E3B-A89B-7A61B1D502C5}" srcOrd="0" destOrd="0" presId="urn:microsoft.com/office/officeart/2005/8/layout/hierarchy1#1"/>
    <dgm:cxn modelId="{338216AB-5299-4655-BD4C-87E56287FACA}" type="presParOf" srcId="{B3A37FFC-9B68-4E3B-A89B-7A61B1D502C5}" destId="{7161CEEB-0DAA-4226-83F9-0BB972CF5F53}" srcOrd="0" destOrd="0" presId="urn:microsoft.com/office/officeart/2005/8/layout/hierarchy1#1"/>
    <dgm:cxn modelId="{74730637-B9CD-48D2-84B3-ADDEF12B44CC}" type="presParOf" srcId="{B3A37FFC-9B68-4E3B-A89B-7A61B1D502C5}" destId="{EB860C6F-F1CC-4605-9ECA-21F943F7EF5E}" srcOrd="1" destOrd="0" presId="urn:microsoft.com/office/officeart/2005/8/layout/hierarchy1#1"/>
    <dgm:cxn modelId="{B37CEC1C-7312-40FE-AA97-7261FD0FACF6}" type="presParOf" srcId="{8687CCC9-518B-4A27-9012-E4CB880DD292}" destId="{5B3B8E07-E15B-4F52-8688-D2E6FC8CA650}" srcOrd="1" destOrd="0" presId="urn:microsoft.com/office/officeart/2005/8/layout/hierarchy1#1"/>
    <dgm:cxn modelId="{C03BF858-249B-4A5E-A493-259D2D3EEC5F}" type="presParOf" srcId="{5B3B8E07-E15B-4F52-8688-D2E6FC8CA650}" destId="{357C8B54-C70C-4447-853A-A7C2F93B319C}" srcOrd="0" destOrd="0" presId="urn:microsoft.com/office/officeart/2005/8/layout/hierarchy1#1"/>
    <dgm:cxn modelId="{B3AE6177-3B00-48F1-9144-7D8941619C12}" type="presParOf" srcId="{5B3B8E07-E15B-4F52-8688-D2E6FC8CA650}" destId="{6F3B23CF-E2F5-4B54-939B-B80298704739}" srcOrd="1" destOrd="0" presId="urn:microsoft.com/office/officeart/2005/8/layout/hierarchy1#1"/>
    <dgm:cxn modelId="{3029EE6E-C1F1-4C2A-835C-B3585D72C5DB}" type="presParOf" srcId="{6F3B23CF-E2F5-4B54-939B-B80298704739}" destId="{9412EE8B-9251-4BF5-ADAD-FF5B843C9E6B}" srcOrd="0" destOrd="0" presId="urn:microsoft.com/office/officeart/2005/8/layout/hierarchy1#1"/>
    <dgm:cxn modelId="{94CFAD76-3301-4C44-9A06-9E1BD0C35779}" type="presParOf" srcId="{9412EE8B-9251-4BF5-ADAD-FF5B843C9E6B}" destId="{AD59412E-231F-4CE4-82AA-D2D1708F2165}" srcOrd="0" destOrd="0" presId="urn:microsoft.com/office/officeart/2005/8/layout/hierarchy1#1"/>
    <dgm:cxn modelId="{27BFDC17-7BC1-4DDE-920F-60B52EC93A4C}" type="presParOf" srcId="{9412EE8B-9251-4BF5-ADAD-FF5B843C9E6B}" destId="{5D7EBCBC-5B0B-43AF-96A8-547EA5F535FB}" srcOrd="1" destOrd="0" presId="urn:microsoft.com/office/officeart/2005/8/layout/hierarchy1#1"/>
    <dgm:cxn modelId="{8A51C9E4-E21B-4F5D-B708-B36615FBE789}" type="presParOf" srcId="{6F3B23CF-E2F5-4B54-939B-B80298704739}" destId="{8E2B3CE4-2764-475D-AB7A-2403332840B4}" srcOrd="1" destOrd="0" presId="urn:microsoft.com/office/officeart/2005/8/layout/hierarchy1#1"/>
    <dgm:cxn modelId="{8162ABC8-BD71-4432-93C9-FD2B0150876B}" type="presParOf" srcId="{8E2B3CE4-2764-475D-AB7A-2403332840B4}" destId="{A90D0FAB-1210-4275-A035-6916EA09F8BD}" srcOrd="0" destOrd="0" presId="urn:microsoft.com/office/officeart/2005/8/layout/hierarchy1#1"/>
    <dgm:cxn modelId="{FA319CFD-655B-4369-B655-DC0974C16560}" type="presParOf" srcId="{8E2B3CE4-2764-475D-AB7A-2403332840B4}" destId="{403295FB-6DC3-4E84-A88D-54A60AD9B116}" srcOrd="1" destOrd="0" presId="urn:microsoft.com/office/officeart/2005/8/layout/hierarchy1#1"/>
    <dgm:cxn modelId="{198C6FED-E717-4690-9660-EE76FAD817E3}" type="presParOf" srcId="{403295FB-6DC3-4E84-A88D-54A60AD9B116}" destId="{F181C987-6599-4F39-8228-A55A9611C41B}" srcOrd="0" destOrd="0" presId="urn:microsoft.com/office/officeart/2005/8/layout/hierarchy1#1"/>
    <dgm:cxn modelId="{1646BD84-4234-423A-86A9-A08BE0AA3C85}" type="presParOf" srcId="{F181C987-6599-4F39-8228-A55A9611C41B}" destId="{0DD4D53E-3302-4AD3-B307-9CBE44FA911F}" srcOrd="0" destOrd="0" presId="urn:microsoft.com/office/officeart/2005/8/layout/hierarchy1#1"/>
    <dgm:cxn modelId="{13000643-B0C4-4C86-83A9-EE23AC469A45}" type="presParOf" srcId="{F181C987-6599-4F39-8228-A55A9611C41B}" destId="{159F2714-EFAE-409D-A9AD-4E210034B859}" srcOrd="1" destOrd="0" presId="urn:microsoft.com/office/officeart/2005/8/layout/hierarchy1#1"/>
    <dgm:cxn modelId="{92682793-C5B5-4315-9112-C25BCD9F4D74}" type="presParOf" srcId="{403295FB-6DC3-4E84-A88D-54A60AD9B116}" destId="{2E179C72-311E-4E6A-AFF3-E40C40317BE6}" srcOrd="1" destOrd="0" presId="urn:microsoft.com/office/officeart/2005/8/layout/hierarchy1#1"/>
    <dgm:cxn modelId="{F8DA41A7-458D-4E48-BB32-0939CA6D6E08}" type="presParOf" srcId="{5B3B8E07-E15B-4F52-8688-D2E6FC8CA650}" destId="{7D30EA7E-96CF-4191-9418-3B60593B21AE}" srcOrd="2" destOrd="0" presId="urn:microsoft.com/office/officeart/2005/8/layout/hierarchy1#1"/>
    <dgm:cxn modelId="{F328C52C-20A5-4E6A-941F-B1BF85F3B5AC}" type="presParOf" srcId="{5B3B8E07-E15B-4F52-8688-D2E6FC8CA650}" destId="{7CE3BD6B-B35C-4122-8A80-771A413F6202}" srcOrd="3" destOrd="0" presId="urn:microsoft.com/office/officeart/2005/8/layout/hierarchy1#1"/>
    <dgm:cxn modelId="{D46E201B-B7FD-4758-9BE1-8817DD3DE23F}" type="presParOf" srcId="{7CE3BD6B-B35C-4122-8A80-771A413F6202}" destId="{A20A65DE-67E5-41F3-8657-094580B751A9}" srcOrd="0" destOrd="0" presId="urn:microsoft.com/office/officeart/2005/8/layout/hierarchy1#1"/>
    <dgm:cxn modelId="{E69A7DE6-8505-4FA5-8503-10E827BE6256}" type="presParOf" srcId="{A20A65DE-67E5-41F3-8657-094580B751A9}" destId="{A3B24B40-40AD-449F-9948-15AE7CDD59C7}" srcOrd="0" destOrd="0" presId="urn:microsoft.com/office/officeart/2005/8/layout/hierarchy1#1"/>
    <dgm:cxn modelId="{B37076D9-8B4B-4DB2-B133-6474ED6C6D36}" type="presParOf" srcId="{A20A65DE-67E5-41F3-8657-094580B751A9}" destId="{909ADA0C-621E-477F-A3E4-E65D591546C9}" srcOrd="1" destOrd="0" presId="urn:microsoft.com/office/officeart/2005/8/layout/hierarchy1#1"/>
    <dgm:cxn modelId="{3D4A5AAE-1310-4748-8E9E-20EC29D8F0CD}" type="presParOf" srcId="{7CE3BD6B-B35C-4122-8A80-771A413F6202}" destId="{DCD5260F-F7A3-4A9A-81AD-4A141E88DB9D}" srcOrd="1" destOrd="0" presId="urn:microsoft.com/office/officeart/2005/8/layout/hierarchy1#1"/>
    <dgm:cxn modelId="{4FF05849-CE91-4ABC-B9BF-D9497961CAC3}" type="presParOf" srcId="{DCD5260F-F7A3-4A9A-81AD-4A141E88DB9D}" destId="{8AE7FFF8-28F3-49D3-BA94-A8A58B9020A7}" srcOrd="0" destOrd="0" presId="urn:microsoft.com/office/officeart/2005/8/layout/hierarchy1#1"/>
    <dgm:cxn modelId="{C6D399F3-97E6-43F9-9487-1E799DA2AAC7}" type="presParOf" srcId="{DCD5260F-F7A3-4A9A-81AD-4A141E88DB9D}" destId="{69D4106E-429E-4206-81C9-342A049D5299}" srcOrd="1" destOrd="0" presId="urn:microsoft.com/office/officeart/2005/8/layout/hierarchy1#1"/>
    <dgm:cxn modelId="{EF858679-0BDA-432F-9AF8-73D81A1CBA56}" type="presParOf" srcId="{69D4106E-429E-4206-81C9-342A049D5299}" destId="{38525366-F7BB-4BE5-8E64-29E3850A5D6A}" srcOrd="0" destOrd="0" presId="urn:microsoft.com/office/officeart/2005/8/layout/hierarchy1#1"/>
    <dgm:cxn modelId="{6FB55738-53AD-4F4D-85F6-F8E50796EB76}" type="presParOf" srcId="{38525366-F7BB-4BE5-8E64-29E3850A5D6A}" destId="{C798F8CE-4BA4-455A-A5BA-57E68E3CD07F}" srcOrd="0" destOrd="0" presId="urn:microsoft.com/office/officeart/2005/8/layout/hierarchy1#1"/>
    <dgm:cxn modelId="{0A28D42C-548A-4926-A761-E8865287C09C}" type="presParOf" srcId="{38525366-F7BB-4BE5-8E64-29E3850A5D6A}" destId="{C7B026FA-13C8-4EC3-950E-DCD2A512E1FB}" srcOrd="1" destOrd="0" presId="urn:microsoft.com/office/officeart/2005/8/layout/hierarchy1#1"/>
    <dgm:cxn modelId="{8AE2259A-ABDE-4EDA-A6FC-4D10C5AB9B8E}" type="presParOf" srcId="{69D4106E-429E-4206-81C9-342A049D5299}" destId="{372589F8-61C3-4304-A1B4-0DD61B220990}" srcOrd="1" destOrd="0" presId="urn:microsoft.com/office/officeart/2005/8/layout/hierarchy1#1"/>
    <dgm:cxn modelId="{FB1E89F1-2CAE-4100-B548-DA55B2B89AAF}" type="presParOf" srcId="{5B3B8E07-E15B-4F52-8688-D2E6FC8CA650}" destId="{BC2CBAB5-0E53-49B6-A697-1464DD736611}" srcOrd="4" destOrd="0" presId="urn:microsoft.com/office/officeart/2005/8/layout/hierarchy1#1"/>
    <dgm:cxn modelId="{61BFA5AA-B861-4E2E-A3E5-7FC34223E2E2}" type="presParOf" srcId="{5B3B8E07-E15B-4F52-8688-D2E6FC8CA650}" destId="{34161BAA-47E0-4EE5-8CA8-09997C1E1C39}" srcOrd="5" destOrd="0" presId="urn:microsoft.com/office/officeart/2005/8/layout/hierarchy1#1"/>
    <dgm:cxn modelId="{F0B0D817-1DC5-4491-A7CB-3C7BBBAF484D}" type="presParOf" srcId="{34161BAA-47E0-4EE5-8CA8-09997C1E1C39}" destId="{DACE1E3C-C216-4C96-A78C-C94E407A0375}" srcOrd="0" destOrd="0" presId="urn:microsoft.com/office/officeart/2005/8/layout/hierarchy1#1"/>
    <dgm:cxn modelId="{A6660EE9-13FC-481F-AE70-0FC901C92094}" type="presParOf" srcId="{DACE1E3C-C216-4C96-A78C-C94E407A0375}" destId="{6A192EA3-91D4-4308-8C90-D84B8D83096B}" srcOrd="0" destOrd="0" presId="urn:microsoft.com/office/officeart/2005/8/layout/hierarchy1#1"/>
    <dgm:cxn modelId="{C5741453-C81A-44EF-BE8D-747834274581}" type="presParOf" srcId="{DACE1E3C-C216-4C96-A78C-C94E407A0375}" destId="{5E0434C0-AE7B-4A9C-AB19-343D0B488244}" srcOrd="1" destOrd="0" presId="urn:microsoft.com/office/officeart/2005/8/layout/hierarchy1#1"/>
    <dgm:cxn modelId="{4FA68CDF-717D-46AE-8F03-24BEA0B66235}" type="presParOf" srcId="{34161BAA-47E0-4EE5-8CA8-09997C1E1C39}" destId="{162B23AC-C7D0-4A28-87A6-36DE542248F3}" srcOrd="1" destOrd="0" presId="urn:microsoft.com/office/officeart/2005/8/layout/hierarchy1#1"/>
    <dgm:cxn modelId="{9D80C01C-4A9A-4171-8E37-7AEEBEB4826D}" type="presParOf" srcId="{162B23AC-C7D0-4A28-87A6-36DE542248F3}" destId="{8DEBA104-FF44-4A9E-9FD7-77892E4B8897}" srcOrd="0" destOrd="0" presId="urn:microsoft.com/office/officeart/2005/8/layout/hierarchy1#1"/>
    <dgm:cxn modelId="{924AA0A1-A344-4675-9A11-D270575A8BB1}" type="presParOf" srcId="{162B23AC-C7D0-4A28-87A6-36DE542248F3}" destId="{F411C446-1C20-4663-B324-765E495B17DD}" srcOrd="1" destOrd="0" presId="urn:microsoft.com/office/officeart/2005/8/layout/hierarchy1#1"/>
    <dgm:cxn modelId="{2B81987B-0DC5-4774-8398-DFE654D9FB90}" type="presParOf" srcId="{F411C446-1C20-4663-B324-765E495B17DD}" destId="{14750393-8A5E-4424-9399-7DD9C8E4CFD3}" srcOrd="0" destOrd="0" presId="urn:microsoft.com/office/officeart/2005/8/layout/hierarchy1#1"/>
    <dgm:cxn modelId="{8A55B047-C8B3-427A-B8E4-C5C075AEDF5A}" type="presParOf" srcId="{14750393-8A5E-4424-9399-7DD9C8E4CFD3}" destId="{5EBD1F10-306D-4C65-99E8-DD0042CAE124}" srcOrd="0" destOrd="0" presId="urn:microsoft.com/office/officeart/2005/8/layout/hierarchy1#1"/>
    <dgm:cxn modelId="{862DDBBB-C60C-47C5-8823-FE971938A632}" type="presParOf" srcId="{14750393-8A5E-4424-9399-7DD9C8E4CFD3}" destId="{3D2A0A7C-E564-4659-9779-21642282ACA8}" srcOrd="1" destOrd="0" presId="urn:microsoft.com/office/officeart/2005/8/layout/hierarchy1#1"/>
    <dgm:cxn modelId="{63350FAB-EC67-49FC-96A2-C2D423C0A02F}" type="presParOf" srcId="{F411C446-1C20-4663-B324-765E495B17DD}" destId="{0256CF3C-7EEA-4E9D-AA49-BEF7EED93A66}" srcOrd="1" destOrd="0" presId="urn:microsoft.com/office/officeart/2005/8/layout/hierarchy1#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DEBA104-FF44-4A9E-9FD7-77892E4B8897}">
      <dsp:nvSpPr>
        <dsp:cNvPr id="0" name=""/>
        <dsp:cNvSpPr/>
      </dsp:nvSpPr>
      <dsp:spPr>
        <a:xfrm>
          <a:off x="10015265" y="2591425"/>
          <a:ext cx="91440" cy="660735"/>
        </a:xfrm>
        <a:custGeom>
          <a:avLst/>
          <a:gdLst/>
          <a:ahLst/>
          <a:cxnLst/>
          <a:rect l="0" t="0" r="0" b="0"/>
          <a:pathLst>
            <a:path>
              <a:moveTo>
                <a:pt x="45720" y="0"/>
              </a:moveTo>
              <a:lnTo>
                <a:pt x="45720" y="66073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BC2CBAB5-0E53-49B6-A697-1464DD736611}">
      <dsp:nvSpPr>
        <dsp:cNvPr id="0" name=""/>
        <dsp:cNvSpPr/>
      </dsp:nvSpPr>
      <dsp:spPr>
        <a:xfrm>
          <a:off x="6057344" y="1208390"/>
          <a:ext cx="4003640" cy="660735"/>
        </a:xfrm>
        <a:custGeom>
          <a:avLst/>
          <a:gdLst/>
          <a:ahLst/>
          <a:cxnLst/>
          <a:rect l="0" t="0" r="0" b="0"/>
          <a:pathLst>
            <a:path>
              <a:moveTo>
                <a:pt x="0" y="0"/>
              </a:moveTo>
              <a:lnTo>
                <a:pt x="0" y="450271"/>
              </a:lnTo>
              <a:lnTo>
                <a:pt x="4003640" y="450271"/>
              </a:lnTo>
              <a:lnTo>
                <a:pt x="4003640" y="66073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8AE7FFF8-28F3-49D3-BA94-A8A58B9020A7}">
      <dsp:nvSpPr>
        <dsp:cNvPr id="0" name=""/>
        <dsp:cNvSpPr/>
      </dsp:nvSpPr>
      <dsp:spPr>
        <a:xfrm>
          <a:off x="6688096" y="2591425"/>
          <a:ext cx="91440" cy="660735"/>
        </a:xfrm>
        <a:custGeom>
          <a:avLst/>
          <a:gdLst/>
          <a:ahLst/>
          <a:cxnLst/>
          <a:rect l="0" t="0" r="0" b="0"/>
          <a:pathLst>
            <a:path>
              <a:moveTo>
                <a:pt x="45720" y="0"/>
              </a:moveTo>
              <a:lnTo>
                <a:pt x="45720" y="66073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D30EA7E-96CF-4191-9418-3B60593B21AE}">
      <dsp:nvSpPr>
        <dsp:cNvPr id="0" name=""/>
        <dsp:cNvSpPr/>
      </dsp:nvSpPr>
      <dsp:spPr>
        <a:xfrm>
          <a:off x="6057344" y="1208390"/>
          <a:ext cx="676471" cy="660735"/>
        </a:xfrm>
        <a:custGeom>
          <a:avLst/>
          <a:gdLst/>
          <a:ahLst/>
          <a:cxnLst/>
          <a:rect l="0" t="0" r="0" b="0"/>
          <a:pathLst>
            <a:path>
              <a:moveTo>
                <a:pt x="0" y="0"/>
              </a:moveTo>
              <a:lnTo>
                <a:pt x="0" y="450271"/>
              </a:lnTo>
              <a:lnTo>
                <a:pt x="676471" y="450271"/>
              </a:lnTo>
              <a:lnTo>
                <a:pt x="676471" y="66073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90D0FAB-1210-4275-A035-6916EA09F8BD}">
      <dsp:nvSpPr>
        <dsp:cNvPr id="0" name=""/>
        <dsp:cNvSpPr/>
      </dsp:nvSpPr>
      <dsp:spPr>
        <a:xfrm>
          <a:off x="2143001" y="2591425"/>
          <a:ext cx="91440" cy="660735"/>
        </a:xfrm>
        <a:custGeom>
          <a:avLst/>
          <a:gdLst/>
          <a:ahLst/>
          <a:cxnLst/>
          <a:rect l="0" t="0" r="0" b="0"/>
          <a:pathLst>
            <a:path>
              <a:moveTo>
                <a:pt x="45720" y="0"/>
              </a:moveTo>
              <a:lnTo>
                <a:pt x="45720" y="660735"/>
              </a:lnTo>
            </a:path>
          </a:pathLst>
        </a:custGeom>
        <a:noFill/>
        <a:ln w="12700" cap="flat" cmpd="sng" algn="ctr">
          <a:solidFill>
            <a:schemeClr val="accent1">
              <a:shade val="8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57C8B54-C70C-4447-853A-A7C2F93B319C}">
      <dsp:nvSpPr>
        <dsp:cNvPr id="0" name=""/>
        <dsp:cNvSpPr/>
      </dsp:nvSpPr>
      <dsp:spPr>
        <a:xfrm>
          <a:off x="2188721" y="1208390"/>
          <a:ext cx="3868623" cy="660735"/>
        </a:xfrm>
        <a:custGeom>
          <a:avLst/>
          <a:gdLst/>
          <a:ahLst/>
          <a:cxnLst/>
          <a:rect l="0" t="0" r="0" b="0"/>
          <a:pathLst>
            <a:path>
              <a:moveTo>
                <a:pt x="3868623" y="0"/>
              </a:moveTo>
              <a:lnTo>
                <a:pt x="3868623" y="450271"/>
              </a:lnTo>
              <a:lnTo>
                <a:pt x="0" y="450271"/>
              </a:lnTo>
              <a:lnTo>
                <a:pt x="0" y="660735"/>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7161CEEB-0DAA-4226-83F9-0BB972CF5F53}">
      <dsp:nvSpPr>
        <dsp:cNvPr id="0" name=""/>
        <dsp:cNvSpPr/>
      </dsp:nvSpPr>
      <dsp:spPr>
        <a:xfrm>
          <a:off x="4921410" y="408116"/>
          <a:ext cx="2271869" cy="800273"/>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B860C6F-F1CC-4605-9ECA-21F943F7EF5E}">
      <dsp:nvSpPr>
        <dsp:cNvPr id="0" name=""/>
        <dsp:cNvSpPr/>
      </dsp:nvSpPr>
      <dsp:spPr>
        <a:xfrm>
          <a:off x="5173840" y="647924"/>
          <a:ext cx="2271869" cy="800273"/>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smtClean="0">
              <a:latin typeface="Arial" panose="020B0604020202020204" pitchFamily="34" charset="0"/>
              <a:ea typeface="宋体" panose="02010600030101010101" pitchFamily="2" charset="-122"/>
            </a:rPr>
            <a:t>结算方式</a:t>
          </a:r>
          <a:endParaRPr lang="zh-CN" altLang="en-US" sz="2800" kern="1200" dirty="0"/>
        </a:p>
      </dsp:txBody>
      <dsp:txXfrm>
        <a:off x="5173840" y="647924"/>
        <a:ext cx="2271869" cy="800273"/>
      </dsp:txXfrm>
    </dsp:sp>
    <dsp:sp modelId="{AD59412E-231F-4CE4-82AA-D2D1708F2165}">
      <dsp:nvSpPr>
        <dsp:cNvPr id="0" name=""/>
        <dsp:cNvSpPr/>
      </dsp:nvSpPr>
      <dsp:spPr>
        <a:xfrm>
          <a:off x="807573" y="1869125"/>
          <a:ext cx="2762297" cy="7222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D7EBCBC-5B0B-43AF-96A8-547EA5F535FB}">
      <dsp:nvSpPr>
        <dsp:cNvPr id="0" name=""/>
        <dsp:cNvSpPr/>
      </dsp:nvSpPr>
      <dsp:spPr>
        <a:xfrm>
          <a:off x="1060002" y="2108934"/>
          <a:ext cx="2762297" cy="7222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smtClean="0">
              <a:latin typeface="Arial" panose="020B0604020202020204" pitchFamily="34" charset="0"/>
              <a:ea typeface="宋体" panose="02010600030101010101" pitchFamily="2" charset="-122"/>
            </a:rPr>
            <a:t>银行转账结算</a:t>
          </a:r>
          <a:endParaRPr lang="zh-CN" altLang="en-US" sz="2800" kern="1200" dirty="0"/>
        </a:p>
      </dsp:txBody>
      <dsp:txXfrm>
        <a:off x="1060002" y="2108934"/>
        <a:ext cx="2762297" cy="722299"/>
      </dsp:txXfrm>
    </dsp:sp>
    <dsp:sp modelId="{0DD4D53E-3302-4AD3-B307-9CBE44FA911F}">
      <dsp:nvSpPr>
        <dsp:cNvPr id="0" name=""/>
        <dsp:cNvSpPr/>
      </dsp:nvSpPr>
      <dsp:spPr>
        <a:xfrm>
          <a:off x="5921" y="3252160"/>
          <a:ext cx="4365600" cy="26023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59F2714-EFAE-409D-A9AD-4E210034B859}">
      <dsp:nvSpPr>
        <dsp:cNvPr id="0" name=""/>
        <dsp:cNvSpPr/>
      </dsp:nvSpPr>
      <dsp:spPr>
        <a:xfrm>
          <a:off x="258351" y="3491968"/>
          <a:ext cx="4365600" cy="26023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latin typeface="Arial" panose="020B0604020202020204" pitchFamily="34" charset="0"/>
              <a:ea typeface="宋体" panose="02010600030101010101" pitchFamily="2" charset="-122"/>
            </a:rPr>
            <a:t>主要用于</a:t>
          </a:r>
          <a:r>
            <a:rPr lang="en-US" altLang="zh-CN" sz="2400" kern="1200" dirty="0" smtClean="0">
              <a:latin typeface="Arial" panose="020B0604020202020204" pitchFamily="34" charset="0"/>
              <a:ea typeface="宋体" panose="02010600030101010101" pitchFamily="2" charset="-122"/>
            </a:rPr>
            <a:t>5000</a:t>
          </a:r>
          <a:r>
            <a:rPr lang="zh-CN" altLang="en-US" sz="2400" kern="1200" dirty="0" smtClean="0">
              <a:latin typeface="Arial" panose="020B0604020202020204" pitchFamily="34" charset="0"/>
              <a:ea typeface="宋体" panose="02010600030101010101" pitchFamily="2" charset="-122"/>
            </a:rPr>
            <a:t>元以</a:t>
          </a:r>
          <a:r>
            <a:rPr lang="zh-CN" altLang="en-US" sz="2400" kern="1200" dirty="0" smtClean="0">
              <a:latin typeface="Arial" panose="020B0604020202020204" pitchFamily="34" charset="0"/>
              <a:ea typeface="宋体" panose="02010600030101010101" pitchFamily="2" charset="-122"/>
            </a:rPr>
            <a:t>上的</a:t>
          </a:r>
          <a:r>
            <a:rPr lang="zh-CN" altLang="en-US" sz="2400" kern="1200" dirty="0" smtClean="0">
              <a:latin typeface="Arial" panose="020B0604020202020204" pitchFamily="34" charset="0"/>
              <a:ea typeface="宋体" panose="02010600030101010101" pitchFamily="2" charset="-122"/>
            </a:rPr>
            <a:t>商品服务和购买支出，包括办公费、印刷费、手续费、材料购置费、会议费、咨询费、租赁费、电话费、水电费、维修费、招待费、培训费、设备购置费等支出。</a:t>
          </a:r>
          <a:endParaRPr lang="en-US" altLang="zh-CN" sz="2400" kern="1200" dirty="0" smtClean="0">
            <a:latin typeface="Arial" panose="020B0604020202020204" pitchFamily="34" charset="0"/>
            <a:ea typeface="宋体" panose="02010600030101010101" pitchFamily="2" charset="-122"/>
          </a:endParaRPr>
        </a:p>
      </dsp:txBody>
      <dsp:txXfrm>
        <a:off x="258351" y="3491968"/>
        <a:ext cx="4365600" cy="2602314"/>
      </dsp:txXfrm>
    </dsp:sp>
    <dsp:sp modelId="{A3B24B40-40AD-449F-9948-15AE7CDD59C7}">
      <dsp:nvSpPr>
        <dsp:cNvPr id="0" name=""/>
        <dsp:cNvSpPr/>
      </dsp:nvSpPr>
      <dsp:spPr>
        <a:xfrm>
          <a:off x="5352667" y="1869125"/>
          <a:ext cx="2762297" cy="7222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09ADA0C-621E-477F-A3E4-E65D591546C9}">
      <dsp:nvSpPr>
        <dsp:cNvPr id="0" name=""/>
        <dsp:cNvSpPr/>
      </dsp:nvSpPr>
      <dsp:spPr>
        <a:xfrm>
          <a:off x="5605097" y="2108934"/>
          <a:ext cx="2762297" cy="7222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smtClean="0">
              <a:latin typeface="Arial" panose="020B0604020202020204" pitchFamily="34" charset="0"/>
              <a:ea typeface="宋体" panose="02010600030101010101" pitchFamily="2" charset="-122"/>
            </a:rPr>
            <a:t>集中打卡结算 </a:t>
          </a:r>
          <a:endParaRPr lang="zh-CN" altLang="en-US" sz="2800" kern="1200" dirty="0"/>
        </a:p>
      </dsp:txBody>
      <dsp:txXfrm>
        <a:off x="5605097" y="2108934"/>
        <a:ext cx="2762297" cy="722299"/>
      </dsp:txXfrm>
    </dsp:sp>
    <dsp:sp modelId="{C798F8CE-4BA4-455A-A5BA-57E68E3CD07F}">
      <dsp:nvSpPr>
        <dsp:cNvPr id="0" name=""/>
        <dsp:cNvSpPr/>
      </dsp:nvSpPr>
      <dsp:spPr>
        <a:xfrm>
          <a:off x="4876381" y="3252160"/>
          <a:ext cx="3714869" cy="2602314"/>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7B026FA-13C8-4EC3-950E-DCD2A512E1FB}">
      <dsp:nvSpPr>
        <dsp:cNvPr id="0" name=""/>
        <dsp:cNvSpPr/>
      </dsp:nvSpPr>
      <dsp:spPr>
        <a:xfrm>
          <a:off x="5128811" y="3491968"/>
          <a:ext cx="3714869" cy="2602314"/>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zh-CN" altLang="en-US" sz="2400" kern="1200" dirty="0" smtClean="0">
              <a:latin typeface="Arial" panose="020B0604020202020204" pitchFamily="34" charset="0"/>
              <a:ea typeface="宋体" panose="02010600030101010101" pitchFamily="2" charset="-122"/>
            </a:rPr>
            <a:t>集中打卡结算方式主要用于差旅费、劳务费、职工探亲费和医疗费、</a:t>
          </a:r>
          <a:r>
            <a:rPr lang="en-US" altLang="zh-CN" sz="2400" kern="1200" dirty="0" smtClean="0">
              <a:latin typeface="Arial" panose="020B0604020202020204" pitchFamily="34" charset="0"/>
              <a:ea typeface="宋体" panose="02010600030101010101" pitchFamily="2" charset="-122"/>
            </a:rPr>
            <a:t>5000</a:t>
          </a:r>
          <a:r>
            <a:rPr lang="zh-CN" altLang="en-US" sz="2400" kern="1200" dirty="0" smtClean="0">
              <a:latin typeface="Arial" panose="020B0604020202020204" pitchFamily="34" charset="0"/>
              <a:ea typeface="宋体" panose="02010600030101010101" pitchFamily="2" charset="-122"/>
            </a:rPr>
            <a:t>元以下的零星商品服务和购买等支出。其中因公务发生的差旅费、劳务费、零星商品服务和购买支出。</a:t>
          </a:r>
          <a:endParaRPr lang="zh-CN" altLang="en-US" sz="2400" kern="1200" dirty="0"/>
        </a:p>
      </dsp:txBody>
      <dsp:txXfrm>
        <a:off x="5128811" y="3491968"/>
        <a:ext cx="3714869" cy="2602314"/>
      </dsp:txXfrm>
    </dsp:sp>
    <dsp:sp modelId="{6A192EA3-91D4-4308-8C90-D84B8D83096B}">
      <dsp:nvSpPr>
        <dsp:cNvPr id="0" name=""/>
        <dsp:cNvSpPr/>
      </dsp:nvSpPr>
      <dsp:spPr>
        <a:xfrm>
          <a:off x="8814853" y="1869125"/>
          <a:ext cx="2492263" cy="722299"/>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0434C0-AE7B-4A9C-AB19-343D0B488244}">
      <dsp:nvSpPr>
        <dsp:cNvPr id="0" name=""/>
        <dsp:cNvSpPr/>
      </dsp:nvSpPr>
      <dsp:spPr>
        <a:xfrm>
          <a:off x="9067283" y="2108934"/>
          <a:ext cx="2492263" cy="722299"/>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smtClean="0">
              <a:latin typeface="Arial" panose="020B0604020202020204" pitchFamily="34" charset="0"/>
              <a:ea typeface="宋体" panose="02010600030101010101" pitchFamily="2" charset="-122"/>
            </a:rPr>
            <a:t>现金、现金支票结算</a:t>
          </a:r>
          <a:endParaRPr lang="zh-CN" altLang="en-US" sz="2800" kern="1200" dirty="0"/>
        </a:p>
      </dsp:txBody>
      <dsp:txXfrm>
        <a:off x="9067283" y="2108934"/>
        <a:ext cx="2492263" cy="722299"/>
      </dsp:txXfrm>
    </dsp:sp>
    <dsp:sp modelId="{5EBD1F10-306D-4C65-99E8-DD0042CAE124}">
      <dsp:nvSpPr>
        <dsp:cNvPr id="0" name=""/>
        <dsp:cNvSpPr/>
      </dsp:nvSpPr>
      <dsp:spPr>
        <a:xfrm>
          <a:off x="9096111" y="3252160"/>
          <a:ext cx="1929748" cy="2307540"/>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D2A0A7C-E564-4659-9779-21642282ACA8}">
      <dsp:nvSpPr>
        <dsp:cNvPr id="0" name=""/>
        <dsp:cNvSpPr/>
      </dsp:nvSpPr>
      <dsp:spPr>
        <a:xfrm>
          <a:off x="9348540" y="3491968"/>
          <a:ext cx="1929748" cy="2307540"/>
        </a:xfrm>
        <a:prstGeom prst="roundRect">
          <a:avLst>
            <a:gd name="adj" fmla="val 10000"/>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zh-CN" altLang="en-US" sz="2400" kern="1200" smtClean="0">
              <a:latin typeface="Arial" panose="020B0604020202020204" pitchFamily="34" charset="0"/>
              <a:ea typeface="宋体" panose="02010600030101010101" pitchFamily="2" charset="-122"/>
            </a:rPr>
            <a:t>离退休人员抚恤金、离休人员医疗费等零星支付</a:t>
          </a:r>
          <a:endParaRPr lang="zh-CN" altLang="en-US" sz="2400" kern="1200" dirty="0"/>
        </a:p>
      </dsp:txBody>
      <dsp:txXfrm>
        <a:off x="9348540" y="3491968"/>
        <a:ext cx="1929748" cy="230754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srcNode" val="background"/>
                    <dgm:param type="dstNode" val="background2"/>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srcNode" val="background2"/>
                            <dgm:param type="dstNode" val="background3"/>
                            <dgm:param type="dim" val="1D"/>
                            <dgm:param type="endSty" val="noArr"/>
                            <dgm:param type="connRout" val="bend"/>
                            <dgm:param type="begPts" val="bCtr"/>
                            <dgm:param type="endPts" val="tCtr"/>
                            <dgm:param type="bendPt" val="end"/>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srcNode" val="background3"/>
                                        <dgm:param type="dstNode" val="background4"/>
                                        <dgm:param type="dim" val="1D"/>
                                        <dgm:param type="endSty" val="noArr"/>
                                        <dgm:param type="connRout" val="bend"/>
                                        <dgm:param type="begPts" val="bCtr"/>
                                        <dgm:param type="endPts" val="tCtr"/>
                                        <dgm:param type="bendPt" val="end"/>
                                      </dgm:alg>
                                    </dgm:if>
                                    <dgm:else name="Name26">
                                      <dgm:alg type="conn">
                                        <dgm:param type="srcNode" val="background4"/>
                                        <dgm:param type="dstNode" val="background4"/>
                                        <dgm:param type="dim" val="1D"/>
                                        <dgm:param type="endSty" val="noArr"/>
                                        <dgm:param type="connRout" val="bend"/>
                                        <dgm:param type="begPts" val="bCtr"/>
                                        <dgm:param type="endPts" val="tCtr"/>
                                        <dgm:param type="bendPt" val="end"/>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745784-C505-438D-A299-315CC8D38299}" type="datetimeFigureOut">
              <a:rPr lang="zh-CN" altLang="en-US" smtClean="0"/>
              <a:pPr/>
              <a:t>2018-9-7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C076CA-F8AA-441A-A969-86379D8A77B2}"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13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40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41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42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43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44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45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46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47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14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15</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34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35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36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37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38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0C076CA-F8AA-441A-A969-86379D8A77B2}" type="slidenum">
              <a:rPr lang="zh-CN" altLang="en-US" smtClean="0"/>
              <a:pPr/>
              <a:t>39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67E0ABD9-1B29-4A83-B153-EDAAA498EEEE}" type="datetimeFigureOut">
              <a:rPr lang="zh-CN" altLang="en-US" smtClean="0"/>
              <a:pPr/>
              <a:t>2018-9-7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A581E6E-10D6-4DBD-9B09-13EDC1C7D428}" type="slidenum">
              <a:rPr lang="zh-CN" altLang="en-US" smtClean="0"/>
              <a:pPr/>
              <a:t>‹#›</a:t>
            </a:fld>
            <a:endParaRPr lang="zh-CN" alt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E0ABD9-1B29-4A83-B153-EDAAA498EEEE}" type="datetimeFigureOut">
              <a:rPr lang="zh-CN" altLang="en-US" smtClean="0"/>
              <a:pPr/>
              <a:t>2018-9-7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81E6E-10D6-4DBD-9B09-13EDC1C7D428}"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2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29.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3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chart" Target="../charts/chart3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chart" Target="../charts/chart3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chart" Target="../charts/chart34.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chart" Target="../charts/chart35.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chart" Target="../charts/chart3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chart" Target="../charts/chart37.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chart" Target="../charts/chart38.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xmlns="" val="0"/>
              </a:ext>
            </a:extLst>
          </a:blip>
          <a:srcRect t="14054"/>
          <a:stretch>
            <a:fillRect/>
          </a:stretch>
        </p:blipFill>
        <p:spPr>
          <a:xfrm>
            <a:off x="0" y="-24063"/>
            <a:ext cx="12192000" cy="6916557"/>
          </a:xfrm>
          <a:prstGeom prst="rect">
            <a:avLst/>
          </a:prstGeom>
        </p:spPr>
      </p:pic>
      <p:sp>
        <p:nvSpPr>
          <p:cNvPr id="5" name="文本框 4"/>
          <p:cNvSpPr txBox="1"/>
          <p:nvPr/>
        </p:nvSpPr>
        <p:spPr>
          <a:xfrm>
            <a:off x="3638550" y="3462020"/>
            <a:ext cx="4966335" cy="460375"/>
          </a:xfrm>
          <a:prstGeom prst="rect">
            <a:avLst/>
          </a:prstGeom>
          <a:noFill/>
          <a:ln w="12700">
            <a:noFill/>
          </a:ln>
          <a:effectLst/>
        </p:spPr>
        <p:txBody>
          <a:bodyPr wrap="square" rtlCol="0">
            <a:spAutoFit/>
          </a:bodyPr>
          <a:lstStyle/>
          <a:p>
            <a:pPr algn="dist"/>
            <a:r>
              <a:rPr lang="en-US" altLang="zh-CN" sz="2400" dirty="0">
                <a:solidFill>
                  <a:srgbClr val="FF3300"/>
                </a:solidFill>
                <a:latin typeface="+mj-lt"/>
                <a:ea typeface="张海山锐线体简" panose="02000000000000000000" pitchFamily="2" charset="-122"/>
              </a:rPr>
              <a:t>                                     </a:t>
            </a:r>
            <a:r>
              <a:rPr lang="zh-CN" altLang="en-US" sz="2000" dirty="0" smtClean="0">
                <a:solidFill>
                  <a:schemeClr val="bg1"/>
                </a:solidFill>
                <a:latin typeface="+mj-lt"/>
                <a:ea typeface="张海山锐线体简" panose="02000000000000000000" pitchFamily="2" charset="-122"/>
              </a:rPr>
              <a:t>财务处  蒋莉平</a:t>
            </a:r>
            <a:endParaRPr lang="zh-CN" altLang="en-US" sz="2000" dirty="0">
              <a:solidFill>
                <a:schemeClr val="bg1"/>
              </a:solidFill>
              <a:latin typeface="+mj-lt"/>
              <a:ea typeface="张海山锐线体简" panose="02000000000000000000" pitchFamily="2" charset="-122"/>
            </a:endParaRPr>
          </a:p>
        </p:txBody>
      </p:sp>
      <p:sp>
        <p:nvSpPr>
          <p:cNvPr id="6" name="矩形 5"/>
          <p:cNvSpPr/>
          <p:nvPr/>
        </p:nvSpPr>
        <p:spPr>
          <a:xfrm>
            <a:off x="3486000" y="2149629"/>
            <a:ext cx="5220000" cy="1260000"/>
          </a:xfrm>
          <a:prstGeom prst="rect">
            <a:avLst/>
          </a:prstGeom>
          <a:solidFill>
            <a:schemeClr val="bg1"/>
          </a:solid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485515" y="2148840"/>
            <a:ext cx="5219700" cy="1015663"/>
          </a:xfrm>
          <a:prstGeom prst="rect">
            <a:avLst/>
          </a:prstGeom>
          <a:noFill/>
          <a:effectLst/>
        </p:spPr>
        <p:txBody>
          <a:bodyPr wrap="square" rtlCol="0">
            <a:spAutoFit/>
          </a:bodyPr>
          <a:lstStyle/>
          <a:p>
            <a:pPr algn="l"/>
            <a:r>
              <a:rPr lang="en-US" altLang="zh-CN" sz="6000" spc="50" dirty="0" smtClean="0">
                <a:ln w="0"/>
                <a:solidFill>
                  <a:schemeClr val="bg1"/>
                </a:solidFill>
                <a:effectLst>
                  <a:innerShdw blurRad="63500" dist="50800" dir="13500000">
                    <a:srgbClr val="000000">
                      <a:alpha val="50000"/>
                    </a:srgbClr>
                  </a:innerShdw>
                </a:effectLst>
                <a:latin typeface="造字工房悦黑体验版常规体" pitchFamily="50" charset="-122"/>
                <a:ea typeface="造字工房悦黑体验版常规体" pitchFamily="50" charset="-122"/>
                <a:sym typeface="+mn-ea"/>
              </a:rPr>
              <a:t> </a:t>
            </a:r>
            <a:r>
              <a:rPr lang="zh-CN" altLang="zh-CN" sz="6000" spc="50" dirty="0" smtClean="0">
                <a:ln w="0"/>
                <a:solidFill>
                  <a:srgbClr val="FFC000"/>
                </a:solidFill>
                <a:effectLst>
                  <a:innerShdw blurRad="63500" dist="50800" dir="13500000">
                    <a:srgbClr val="000000">
                      <a:alpha val="50000"/>
                    </a:srgbClr>
                  </a:innerShdw>
                </a:effectLst>
                <a:latin typeface="造字工房悦黑体验版常规体" pitchFamily="50" charset="-122"/>
                <a:ea typeface="造字工房悦黑体验版常规体" pitchFamily="50" charset="-122"/>
                <a:sym typeface="+mn-ea"/>
              </a:rPr>
              <a:t>账务报账培训</a:t>
            </a:r>
            <a:endParaRPr lang="zh-CN" altLang="zh-CN" sz="6000" spc="50" dirty="0" smtClean="0">
              <a:ln w="0"/>
              <a:solidFill>
                <a:schemeClr val="bg1"/>
              </a:solidFill>
              <a:effectLst>
                <a:innerShdw blurRad="63500" dist="50800" dir="13500000">
                  <a:srgbClr val="000000">
                    <a:alpha val="50000"/>
                  </a:srgbClr>
                </a:innerShdw>
              </a:effectLst>
              <a:latin typeface="造字工房悦黑体验版常规体" pitchFamily="50" charset="-122"/>
              <a:ea typeface="造字工房悦黑体验版常规体" pitchFamily="50" charset="-122"/>
            </a:endParaRPr>
          </a:p>
        </p:txBody>
      </p:sp>
      <p:sp>
        <p:nvSpPr>
          <p:cNvPr id="7" name="矩形 6"/>
          <p:cNvSpPr/>
          <p:nvPr/>
        </p:nvSpPr>
        <p:spPr>
          <a:xfrm>
            <a:off x="3486000" y="3422806"/>
            <a:ext cx="5220000" cy="487925"/>
          </a:xfrm>
          <a:prstGeom prst="rect">
            <a:avLst/>
          </a:prstGeom>
          <a:noFill/>
          <a:ln w="127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950494" y="6475361"/>
            <a:ext cx="2291012" cy="338554"/>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r>
              <a:rPr lang="en-US" altLang="zh-CN" dirty="0"/>
              <a:t>.</a:t>
            </a:r>
            <a:endParaRPr lang="zh-CN" alt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 y="682172"/>
            <a:ext cx="12191999" cy="3607217"/>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34925" y="722631"/>
          <a:ext cx="6734629" cy="3526971"/>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2939266"/>
          </a:xfrm>
          <a:prstGeom prst="rect">
            <a:avLst/>
          </a:prstGeom>
        </p:spPr>
        <p:txBody>
          <a:bodyPr wrap="square">
            <a:spAutoFit/>
          </a:bodyPr>
          <a:lstStyle/>
          <a:p>
            <a:pPr marR="0" lvl="0" algn="l" defTabSz="914400" rtl="0" eaLnBrk="1" latinLnBrk="0" hangingPunct="1">
              <a:lnSpc>
                <a:spcPct val="100000"/>
              </a:lnSpc>
              <a:spcBef>
                <a:spcPts val="600"/>
              </a:spcBef>
            </a:pPr>
            <a:r>
              <a:rPr lang="zh-CN" altLang="zh-CN" sz="3600" b="1" dirty="0" smtClean="0">
                <a:solidFill>
                  <a:schemeClr val="bg1"/>
                </a:solidFill>
                <a:latin typeface="+mn-ea"/>
                <a:sym typeface="+mn-ea"/>
              </a:rPr>
              <a:t>借款：指因业务需要的临时用款，如职工预借的差旅费等。</a:t>
            </a:r>
            <a:endParaRPr lang="en-US" altLang="zh-CN" sz="3600" b="1" dirty="0" smtClean="0">
              <a:solidFill>
                <a:schemeClr val="bg1"/>
              </a:solidFill>
              <a:latin typeface="+mn-ea"/>
              <a:sym typeface="+mn-ea"/>
            </a:endParaRPr>
          </a:p>
          <a:p>
            <a:pPr marR="0" lvl="0" algn="l" defTabSz="914400" rtl="0" eaLnBrk="1" latinLnBrk="0" hangingPunct="1">
              <a:lnSpc>
                <a:spcPct val="100000"/>
              </a:lnSpc>
              <a:spcBef>
                <a:spcPts val="600"/>
              </a:spcBef>
            </a:pPr>
            <a:r>
              <a:rPr lang="zh-CN" altLang="en-US" sz="3600" b="1" dirty="0" smtClean="0">
                <a:solidFill>
                  <a:schemeClr val="bg1"/>
                </a:solidFill>
                <a:latin typeface="+mn-ea"/>
                <a:sym typeface="+mn-ea"/>
              </a:rPr>
              <a:t>差旅费借款需提供本次借款预算。</a:t>
            </a:r>
            <a:endParaRPr lang="zh-CN" altLang="zh-CN" sz="3600" b="1" dirty="0" smtClean="0">
              <a:solidFill>
                <a:schemeClr val="bg1"/>
              </a:solidFill>
            </a:endParaRPr>
          </a:p>
        </p:txBody>
      </p:sp>
      <p:sp>
        <p:nvSpPr>
          <p:cNvPr id="4" name="文本框 209"/>
          <p:cNvSpPr txBox="1"/>
          <p:nvPr/>
        </p:nvSpPr>
        <p:spPr>
          <a:xfrm>
            <a:off x="224408" y="95693"/>
            <a:ext cx="906017"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借款</a:t>
            </a:r>
            <a:endParaRPr lang="zh-CN" altLang="en-US" sz="2800" b="1" dirty="0">
              <a:solidFill>
                <a:schemeClr val="bg1"/>
              </a:solidFill>
              <a:latin typeface="+mn-ea"/>
            </a:endParaRPr>
          </a:p>
        </p:txBody>
      </p:sp>
      <p:sp>
        <p:nvSpPr>
          <p:cNvPr id="7" name="矩形 6"/>
          <p:cNvSpPr/>
          <p:nvPr/>
        </p:nvSpPr>
        <p:spPr>
          <a:xfrm>
            <a:off x="276406" y="4594960"/>
            <a:ext cx="11725632" cy="2075533"/>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31800" y="4594860"/>
            <a:ext cx="11158220" cy="2322830"/>
          </a:xfrm>
          <a:prstGeom prst="rect">
            <a:avLst/>
          </a:prstGeom>
          <a:noFill/>
        </p:spPr>
        <p:txBody>
          <a:bodyPr wrap="square" rtlCol="0">
            <a:spAutoFit/>
          </a:bodyPr>
          <a:lstStyle/>
          <a:p>
            <a:r>
              <a:rPr lang="en-US" altLang="zh-CN" sz="2800" b="1" dirty="0" smtClean="0">
                <a:solidFill>
                  <a:schemeClr val="bg1"/>
                </a:solidFill>
                <a:latin typeface="+mn-ea"/>
                <a:sym typeface="+mn-ea"/>
              </a:rPr>
              <a:t>   </a:t>
            </a:r>
            <a:r>
              <a:rPr lang="zh-CN" altLang="zh-CN" sz="2800" b="1" dirty="0" smtClean="0">
                <a:solidFill>
                  <a:schemeClr val="bg1"/>
                </a:solidFill>
                <a:latin typeface="+mn-ea"/>
                <a:sym typeface="+mn-ea"/>
              </a:rPr>
              <a:t>特别提示：借款的财务签字审批手续、提供的财务审核资料同财务报销一致。</a:t>
            </a:r>
          </a:p>
          <a:p>
            <a:pPr marR="0" lvl="0" algn="l" defTabSz="914400" rtl="0" eaLnBrk="1" latinLnBrk="0" hangingPunct="1">
              <a:lnSpc>
                <a:spcPct val="100000"/>
              </a:lnSpc>
              <a:spcBef>
                <a:spcPts val="600"/>
              </a:spcBef>
            </a:pPr>
            <a:r>
              <a:rPr lang="zh-CN" altLang="zh-CN" sz="2800" b="1" dirty="0" smtClean="0">
                <a:solidFill>
                  <a:schemeClr val="bg1"/>
                </a:solidFill>
                <a:latin typeface="+mn-ea"/>
                <a:sym typeface="+mn-ea"/>
              </a:rPr>
              <a:t>   借款同报销最大的差别：借款时暂无发票（国家税务总局监制）或资金往来结算票据（财政部监制）。</a:t>
            </a:r>
            <a:endParaRPr lang="zh-CN" altLang="zh-CN" sz="2800" b="1" dirty="0" smtClean="0">
              <a:solidFill>
                <a:schemeClr val="bg1"/>
              </a:solidFill>
            </a:endParaRPr>
          </a:p>
          <a:p>
            <a:endParaRPr lang="zh-CN" altLang="zh-CN" sz="2800" b="1" dirty="0" smtClean="0">
              <a:solidFill>
                <a:schemeClr val="bg1"/>
              </a:solidFill>
              <a:latin typeface="+mn-ea"/>
            </a:endParaRPr>
          </a:p>
        </p:txBody>
      </p:sp>
      <p:pic>
        <p:nvPicPr>
          <p:cNvPr id="2" name="图片 1" descr="808247914BCF395F642B95C488D2BDFA"/>
          <p:cNvPicPr>
            <a:picLocks noChangeAspect="1"/>
          </p:cNvPicPr>
          <p:nvPr/>
        </p:nvPicPr>
        <p:blipFill>
          <a:blip r:embed="rId3" cstate="print"/>
          <a:stretch>
            <a:fillRect/>
          </a:stretch>
        </p:blipFill>
        <p:spPr>
          <a:xfrm>
            <a:off x="431800" y="772795"/>
            <a:ext cx="5399405" cy="335788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bldLvl="0" animBg="1"/>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oup 2"/>
          <p:cNvGrpSpPr/>
          <p:nvPr/>
        </p:nvGrpSpPr>
        <p:grpSpPr>
          <a:xfrm>
            <a:off x="69370" y="41275"/>
            <a:ext cx="11742879" cy="6674581"/>
            <a:chOff x="157" y="1050"/>
            <a:chExt cx="10460" cy="12102"/>
          </a:xfrm>
        </p:grpSpPr>
        <p:sp>
          <p:nvSpPr>
            <p:cNvPr id="27651" name="Rectangle 3"/>
            <p:cNvSpPr/>
            <p:nvPr/>
          </p:nvSpPr>
          <p:spPr>
            <a:xfrm>
              <a:off x="3102" y="1050"/>
              <a:ext cx="2040" cy="1110"/>
            </a:xfrm>
            <a:prstGeom prst="rect">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经办人预计发生经济事项办理借款</a:t>
              </a:r>
              <a:endParaRPr lang="en-US" altLang="zh-CN" dirty="0">
                <a:latin typeface="Arial" panose="020B0604020202020204" pitchFamily="34" charset="0"/>
              </a:endParaRPr>
            </a:p>
          </p:txBody>
        </p:sp>
        <p:sp>
          <p:nvSpPr>
            <p:cNvPr id="27652" name="Rectangle 4"/>
            <p:cNvSpPr/>
            <p:nvPr/>
          </p:nvSpPr>
          <p:spPr>
            <a:xfrm>
              <a:off x="2817" y="2726"/>
              <a:ext cx="2205" cy="555"/>
            </a:xfrm>
            <a:prstGeom prst="rect">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日常报销及借款业务</a:t>
              </a:r>
              <a:endParaRPr lang="en-US" altLang="zh-CN" dirty="0">
                <a:latin typeface="Arial" panose="020B0604020202020204" pitchFamily="34" charset="0"/>
              </a:endParaRPr>
            </a:p>
          </p:txBody>
        </p:sp>
        <p:sp>
          <p:nvSpPr>
            <p:cNvPr id="27653" name="Rectangle 5"/>
            <p:cNvSpPr/>
            <p:nvPr/>
          </p:nvSpPr>
          <p:spPr>
            <a:xfrm>
              <a:off x="6912" y="2756"/>
              <a:ext cx="2943" cy="525"/>
            </a:xfrm>
            <a:prstGeom prst="rect">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人员劳务及薪酬报销业务</a:t>
              </a:r>
              <a:endParaRPr lang="en-US" altLang="zh-CN" dirty="0">
                <a:latin typeface="Arial" panose="020B0604020202020204" pitchFamily="34" charset="0"/>
              </a:endParaRPr>
            </a:p>
          </p:txBody>
        </p:sp>
        <p:sp>
          <p:nvSpPr>
            <p:cNvPr id="27654" name="AutoShape 6"/>
            <p:cNvSpPr/>
            <p:nvPr/>
          </p:nvSpPr>
          <p:spPr>
            <a:xfrm>
              <a:off x="157" y="3626"/>
              <a:ext cx="6187" cy="810"/>
            </a:xfrm>
            <a:prstGeom prst="roundRect">
              <a:avLst>
                <a:gd name="adj" fmla="val 16667"/>
              </a:avLst>
            </a:prstGeom>
            <a:solidFill>
              <a:srgbClr val="FFFFFF"/>
            </a:solidFill>
            <a:ln w="9525" cap="flat" cmpd="sng">
              <a:solidFill>
                <a:srgbClr val="000000"/>
              </a:solidFill>
              <a:prstDash val="solid"/>
              <a:headEnd type="none" w="med" len="med"/>
              <a:tailEnd type="none" w="med" len="med"/>
            </a:ln>
          </p:spPr>
          <p:txBody>
            <a:bodyPr/>
            <a:lstStyle/>
            <a:p>
              <a:pPr algn="ctr"/>
              <a:r>
                <a:rPr lang="zh-CN" altLang="en-US" dirty="0">
                  <a:latin typeface="Calibri" panose="020F0502020204030204" charset="0"/>
                </a:rPr>
                <a:t>经办人登陆“网上报账系统”（现场报账可跳过此步骤）申报信息</a:t>
              </a:r>
              <a:endParaRPr lang="en-US" altLang="zh-CN" dirty="0">
                <a:latin typeface="Arial" panose="020B0604020202020204" pitchFamily="34" charset="0"/>
              </a:endParaRPr>
            </a:p>
          </p:txBody>
        </p:sp>
        <p:sp>
          <p:nvSpPr>
            <p:cNvPr id="27655" name="AutoShape 7"/>
            <p:cNvSpPr/>
            <p:nvPr/>
          </p:nvSpPr>
          <p:spPr>
            <a:xfrm>
              <a:off x="6912" y="3626"/>
              <a:ext cx="3705" cy="829"/>
            </a:xfrm>
            <a:prstGeom prst="roundRect">
              <a:avLst>
                <a:gd name="adj" fmla="val 16667"/>
              </a:avLst>
            </a:prstGeom>
            <a:solidFill>
              <a:srgbClr val="FFFFFF"/>
            </a:solidFill>
            <a:ln w="9525" cap="flat" cmpd="sng">
              <a:solidFill>
                <a:srgbClr val="000000"/>
              </a:solidFill>
              <a:prstDash val="solid"/>
              <a:headEnd type="none" w="med" len="med"/>
              <a:tailEnd type="none" w="med" len="med"/>
            </a:ln>
          </p:spPr>
          <p:txBody>
            <a:bodyPr/>
            <a:lstStyle/>
            <a:p>
              <a:pPr algn="ctr"/>
              <a:r>
                <a:rPr lang="zh-CN" altLang="en-US" dirty="0">
                  <a:latin typeface="Calibri" panose="020F0502020204030204" charset="0"/>
                </a:rPr>
                <a:t>经办人登陆“网上申报系统”申报信息</a:t>
              </a:r>
              <a:endParaRPr lang="en-US" altLang="zh-CN" dirty="0">
                <a:latin typeface="Arial" panose="020B0604020202020204" pitchFamily="34" charset="0"/>
              </a:endParaRPr>
            </a:p>
          </p:txBody>
        </p:sp>
        <p:sp>
          <p:nvSpPr>
            <p:cNvPr id="27656" name="Rectangle 8"/>
            <p:cNvSpPr/>
            <p:nvPr/>
          </p:nvSpPr>
          <p:spPr>
            <a:xfrm>
              <a:off x="4440" y="5033"/>
              <a:ext cx="2937" cy="648"/>
            </a:xfrm>
            <a:prstGeom prst="rect">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经办人办理审核、审批手续</a:t>
              </a:r>
              <a:endParaRPr lang="en-US" altLang="zh-CN" dirty="0">
                <a:latin typeface="Arial" panose="020B0604020202020204" pitchFamily="34" charset="0"/>
              </a:endParaRPr>
            </a:p>
          </p:txBody>
        </p:sp>
        <p:sp>
          <p:nvSpPr>
            <p:cNvPr id="27657" name="Rectangle 9"/>
            <p:cNvSpPr/>
            <p:nvPr/>
          </p:nvSpPr>
          <p:spPr>
            <a:xfrm>
              <a:off x="4464" y="7132"/>
              <a:ext cx="2913" cy="563"/>
            </a:xfrm>
            <a:prstGeom prst="rect">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财务人员审核稽核报销单据</a:t>
              </a:r>
              <a:endParaRPr lang="zh-CN" altLang="en-US" dirty="0">
                <a:latin typeface="Times New Roman" panose="02020603050405020304" pitchFamily="18" charset="0"/>
              </a:endParaRPr>
            </a:p>
            <a:p>
              <a:pPr algn="ctr"/>
              <a:endParaRPr lang="zh-CN" altLang="zh-CN" dirty="0">
                <a:latin typeface="Arial" panose="020B0604020202020204" pitchFamily="34" charset="0"/>
              </a:endParaRPr>
            </a:p>
          </p:txBody>
        </p:sp>
        <p:sp>
          <p:nvSpPr>
            <p:cNvPr id="27658" name="AutoShape 10"/>
            <p:cNvSpPr/>
            <p:nvPr/>
          </p:nvSpPr>
          <p:spPr>
            <a:xfrm>
              <a:off x="2727" y="5891"/>
              <a:ext cx="1860" cy="570"/>
            </a:xfrm>
            <a:prstGeom prst="flowChartAlternateProcess">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网络投递式报账</a:t>
              </a:r>
              <a:endParaRPr lang="en-US" altLang="zh-CN" dirty="0">
                <a:latin typeface="Arial" panose="020B0604020202020204" pitchFamily="34" charset="0"/>
              </a:endParaRPr>
            </a:p>
          </p:txBody>
        </p:sp>
        <p:sp>
          <p:nvSpPr>
            <p:cNvPr id="27659" name="AutoShape 11"/>
            <p:cNvSpPr/>
            <p:nvPr/>
          </p:nvSpPr>
          <p:spPr>
            <a:xfrm>
              <a:off x="7302" y="5891"/>
              <a:ext cx="1230" cy="555"/>
            </a:xfrm>
            <a:prstGeom prst="flowChartAlternateProcess">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现场报账</a:t>
              </a:r>
              <a:endParaRPr lang="zh-CN" altLang="en-US" dirty="0">
                <a:latin typeface="Times New Roman" panose="02020603050405020304" pitchFamily="18" charset="0"/>
              </a:endParaRPr>
            </a:p>
            <a:p>
              <a:pPr algn="ctr"/>
              <a:endParaRPr lang="zh-CN" altLang="zh-CN" dirty="0">
                <a:latin typeface="Arial" panose="020B0604020202020204" pitchFamily="34" charset="0"/>
              </a:endParaRPr>
            </a:p>
          </p:txBody>
        </p:sp>
        <p:sp>
          <p:nvSpPr>
            <p:cNvPr id="27660" name="AutoShape 12"/>
            <p:cNvSpPr/>
            <p:nvPr/>
          </p:nvSpPr>
          <p:spPr>
            <a:xfrm>
              <a:off x="2757" y="7815"/>
              <a:ext cx="1485" cy="660"/>
            </a:xfrm>
            <a:prstGeom prst="flowChartAlternateProcess">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未通过审核</a:t>
              </a:r>
              <a:endParaRPr lang="en-US" altLang="zh-CN" dirty="0">
                <a:latin typeface="Arial" panose="020B0604020202020204" pitchFamily="34" charset="0"/>
              </a:endParaRPr>
            </a:p>
          </p:txBody>
        </p:sp>
        <p:sp>
          <p:nvSpPr>
            <p:cNvPr id="27661" name="AutoShape 13"/>
            <p:cNvSpPr/>
            <p:nvPr/>
          </p:nvSpPr>
          <p:spPr>
            <a:xfrm>
              <a:off x="7377" y="7995"/>
              <a:ext cx="1230" cy="591"/>
            </a:xfrm>
            <a:prstGeom prst="flowChartAlternateProcess">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通过审核</a:t>
              </a:r>
              <a:endParaRPr lang="zh-CN" altLang="en-US" dirty="0">
                <a:latin typeface="Times New Roman" panose="02020603050405020304" pitchFamily="18" charset="0"/>
              </a:endParaRPr>
            </a:p>
            <a:p>
              <a:pPr algn="ctr"/>
              <a:endParaRPr lang="zh-CN" altLang="zh-CN" dirty="0">
                <a:latin typeface="Arial" panose="020B0604020202020204" pitchFamily="34" charset="0"/>
              </a:endParaRPr>
            </a:p>
          </p:txBody>
        </p:sp>
        <p:sp>
          <p:nvSpPr>
            <p:cNvPr id="27662" name="Rectangle 14"/>
            <p:cNvSpPr/>
            <p:nvPr/>
          </p:nvSpPr>
          <p:spPr>
            <a:xfrm>
              <a:off x="4335" y="9950"/>
              <a:ext cx="3177" cy="546"/>
            </a:xfrm>
            <a:prstGeom prst="rect">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财务人员编制并打印记账凭证</a:t>
              </a:r>
              <a:endParaRPr lang="en-US" altLang="zh-CN" dirty="0">
                <a:latin typeface="Arial" panose="020B0604020202020204" pitchFamily="34" charset="0"/>
              </a:endParaRPr>
            </a:p>
          </p:txBody>
        </p:sp>
        <p:sp>
          <p:nvSpPr>
            <p:cNvPr id="27663" name="Rectangle 15"/>
            <p:cNvSpPr/>
            <p:nvPr/>
          </p:nvSpPr>
          <p:spPr>
            <a:xfrm>
              <a:off x="4650" y="10920"/>
              <a:ext cx="2637" cy="611"/>
            </a:xfrm>
            <a:prstGeom prst="rect">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财务人员办理款项支付</a:t>
              </a:r>
              <a:endParaRPr lang="en-US" altLang="zh-CN" dirty="0">
                <a:latin typeface="Arial" panose="020B0604020202020204" pitchFamily="34" charset="0"/>
              </a:endParaRPr>
            </a:p>
          </p:txBody>
        </p:sp>
        <p:sp>
          <p:nvSpPr>
            <p:cNvPr id="27664" name="AutoShape 16"/>
            <p:cNvSpPr/>
            <p:nvPr/>
          </p:nvSpPr>
          <p:spPr>
            <a:xfrm>
              <a:off x="2130" y="12439"/>
              <a:ext cx="3480" cy="713"/>
            </a:xfrm>
            <a:prstGeom prst="flowChartTerminator">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财务人员整理会计资料并归档</a:t>
              </a:r>
              <a:endParaRPr lang="en-US" altLang="zh-CN" dirty="0">
                <a:latin typeface="Arial" panose="020B0604020202020204" pitchFamily="34" charset="0"/>
              </a:endParaRPr>
            </a:p>
          </p:txBody>
        </p:sp>
        <p:cxnSp>
          <p:nvCxnSpPr>
            <p:cNvPr id="27665" name="AutoShape 17"/>
            <p:cNvCxnSpPr/>
            <p:nvPr/>
          </p:nvCxnSpPr>
          <p:spPr>
            <a:xfrm>
              <a:off x="3927" y="3281"/>
              <a:ext cx="1" cy="345"/>
            </a:xfrm>
            <a:prstGeom prst="straightConnector1">
              <a:avLst/>
            </a:prstGeom>
            <a:ln w="9525" cap="flat" cmpd="sng">
              <a:solidFill>
                <a:srgbClr val="000000"/>
              </a:solidFill>
              <a:prstDash val="solid"/>
              <a:headEnd type="none" w="med" len="med"/>
              <a:tailEnd type="triangle" w="med" len="med"/>
            </a:ln>
          </p:spPr>
        </p:cxnSp>
        <p:cxnSp>
          <p:nvCxnSpPr>
            <p:cNvPr id="27666" name="AutoShape 18"/>
            <p:cNvCxnSpPr/>
            <p:nvPr/>
          </p:nvCxnSpPr>
          <p:spPr>
            <a:xfrm>
              <a:off x="7947" y="3281"/>
              <a:ext cx="1" cy="345"/>
            </a:xfrm>
            <a:prstGeom prst="straightConnector1">
              <a:avLst/>
            </a:prstGeom>
            <a:ln w="9525" cap="flat" cmpd="sng">
              <a:solidFill>
                <a:srgbClr val="000000"/>
              </a:solidFill>
              <a:prstDash val="solid"/>
              <a:headEnd type="none" w="med" len="med"/>
              <a:tailEnd type="triangle" w="med" len="med"/>
            </a:ln>
          </p:spPr>
        </p:cxnSp>
        <p:cxnSp>
          <p:nvCxnSpPr>
            <p:cNvPr id="27667" name="AutoShape 19"/>
            <p:cNvCxnSpPr/>
            <p:nvPr/>
          </p:nvCxnSpPr>
          <p:spPr>
            <a:xfrm>
              <a:off x="5022" y="3071"/>
              <a:ext cx="1890" cy="0"/>
            </a:xfrm>
            <a:prstGeom prst="straightConnector1">
              <a:avLst/>
            </a:prstGeom>
            <a:ln w="9525" cap="flat" cmpd="sng">
              <a:solidFill>
                <a:srgbClr val="000000"/>
              </a:solidFill>
              <a:prstDash val="solid"/>
              <a:headEnd type="triangle" w="med" len="med"/>
              <a:tailEnd type="triangle" w="med" len="med"/>
            </a:ln>
          </p:spPr>
        </p:cxnSp>
        <p:cxnSp>
          <p:nvCxnSpPr>
            <p:cNvPr id="27668" name="AutoShape 20"/>
            <p:cNvCxnSpPr/>
            <p:nvPr/>
          </p:nvCxnSpPr>
          <p:spPr>
            <a:xfrm>
              <a:off x="3898" y="4811"/>
              <a:ext cx="4004" cy="0"/>
            </a:xfrm>
            <a:prstGeom prst="straightConnector1">
              <a:avLst/>
            </a:prstGeom>
            <a:ln w="9525" cap="flat" cmpd="sng">
              <a:solidFill>
                <a:srgbClr val="000000"/>
              </a:solidFill>
              <a:prstDash val="solid"/>
              <a:headEnd type="none" w="med" len="med"/>
              <a:tailEnd type="none" w="med" len="med"/>
            </a:ln>
          </p:spPr>
        </p:cxnSp>
        <p:cxnSp>
          <p:nvCxnSpPr>
            <p:cNvPr id="27669" name="AutoShape 21"/>
            <p:cNvCxnSpPr/>
            <p:nvPr/>
          </p:nvCxnSpPr>
          <p:spPr>
            <a:xfrm>
              <a:off x="3897" y="4481"/>
              <a:ext cx="1" cy="330"/>
            </a:xfrm>
            <a:prstGeom prst="straightConnector1">
              <a:avLst/>
            </a:prstGeom>
            <a:ln w="9525" cap="flat" cmpd="sng">
              <a:solidFill>
                <a:srgbClr val="000000"/>
              </a:solidFill>
              <a:prstDash val="solid"/>
              <a:headEnd type="none" w="med" len="med"/>
              <a:tailEnd type="none" w="med" len="med"/>
            </a:ln>
          </p:spPr>
        </p:cxnSp>
        <p:cxnSp>
          <p:nvCxnSpPr>
            <p:cNvPr id="27670" name="AutoShape 22"/>
            <p:cNvCxnSpPr/>
            <p:nvPr/>
          </p:nvCxnSpPr>
          <p:spPr>
            <a:xfrm>
              <a:off x="7901" y="4481"/>
              <a:ext cx="1" cy="330"/>
            </a:xfrm>
            <a:prstGeom prst="straightConnector1">
              <a:avLst/>
            </a:prstGeom>
            <a:ln w="9525" cap="flat" cmpd="sng">
              <a:solidFill>
                <a:srgbClr val="000000"/>
              </a:solidFill>
              <a:prstDash val="solid"/>
              <a:headEnd type="none" w="med" len="med"/>
              <a:tailEnd type="none" w="med" len="med"/>
            </a:ln>
          </p:spPr>
        </p:cxnSp>
        <p:cxnSp>
          <p:nvCxnSpPr>
            <p:cNvPr id="27671" name="AutoShape 23"/>
            <p:cNvCxnSpPr>
              <a:endCxn id="27656" idx="0"/>
            </p:cNvCxnSpPr>
            <p:nvPr/>
          </p:nvCxnSpPr>
          <p:spPr>
            <a:xfrm>
              <a:off x="5907" y="4811"/>
              <a:ext cx="2" cy="222"/>
            </a:xfrm>
            <a:prstGeom prst="straightConnector1">
              <a:avLst/>
            </a:prstGeom>
            <a:ln w="9525" cap="flat" cmpd="sng">
              <a:solidFill>
                <a:srgbClr val="000000"/>
              </a:solidFill>
              <a:prstDash val="solid"/>
              <a:headEnd type="none" w="med" len="med"/>
              <a:tailEnd type="triangle" w="med" len="med"/>
            </a:ln>
          </p:spPr>
        </p:cxnSp>
        <p:cxnSp>
          <p:nvCxnSpPr>
            <p:cNvPr id="27672" name="AutoShape 24"/>
            <p:cNvCxnSpPr/>
            <p:nvPr/>
          </p:nvCxnSpPr>
          <p:spPr>
            <a:xfrm>
              <a:off x="4587" y="6237"/>
              <a:ext cx="2715" cy="1"/>
            </a:xfrm>
            <a:prstGeom prst="straightConnector1">
              <a:avLst/>
            </a:prstGeom>
            <a:ln w="9525" cap="flat" cmpd="sng">
              <a:solidFill>
                <a:srgbClr val="000000"/>
              </a:solidFill>
              <a:prstDash val="solid"/>
              <a:headEnd type="triangle" w="med" len="med"/>
              <a:tailEnd type="triangle" w="med" len="med"/>
            </a:ln>
          </p:spPr>
        </p:cxnSp>
        <p:cxnSp>
          <p:nvCxnSpPr>
            <p:cNvPr id="27673" name="AutoShape 25"/>
            <p:cNvCxnSpPr/>
            <p:nvPr/>
          </p:nvCxnSpPr>
          <p:spPr>
            <a:xfrm>
              <a:off x="5922" y="5696"/>
              <a:ext cx="0" cy="525"/>
            </a:xfrm>
            <a:prstGeom prst="straightConnector1">
              <a:avLst/>
            </a:prstGeom>
            <a:ln w="9525" cap="flat" cmpd="sng">
              <a:solidFill>
                <a:srgbClr val="000000"/>
              </a:solidFill>
              <a:prstDash val="solid"/>
              <a:headEnd type="none" w="med" len="med"/>
              <a:tailEnd type="none" w="med" len="med"/>
            </a:ln>
          </p:spPr>
        </p:cxnSp>
        <p:cxnSp>
          <p:nvCxnSpPr>
            <p:cNvPr id="27674" name="AutoShape 26"/>
            <p:cNvCxnSpPr/>
            <p:nvPr/>
          </p:nvCxnSpPr>
          <p:spPr>
            <a:xfrm>
              <a:off x="3927" y="6791"/>
              <a:ext cx="4004" cy="0"/>
            </a:xfrm>
            <a:prstGeom prst="straightConnector1">
              <a:avLst/>
            </a:prstGeom>
            <a:ln w="9525" cap="flat" cmpd="sng">
              <a:solidFill>
                <a:srgbClr val="000000"/>
              </a:solidFill>
              <a:prstDash val="solid"/>
              <a:headEnd type="none" w="med" len="med"/>
              <a:tailEnd type="none" w="med" len="med"/>
            </a:ln>
          </p:spPr>
        </p:cxnSp>
        <p:cxnSp>
          <p:nvCxnSpPr>
            <p:cNvPr id="27675" name="AutoShape 27"/>
            <p:cNvCxnSpPr/>
            <p:nvPr/>
          </p:nvCxnSpPr>
          <p:spPr>
            <a:xfrm>
              <a:off x="3926" y="6446"/>
              <a:ext cx="1" cy="330"/>
            </a:xfrm>
            <a:prstGeom prst="straightConnector1">
              <a:avLst/>
            </a:prstGeom>
            <a:ln w="9525" cap="flat" cmpd="sng">
              <a:solidFill>
                <a:srgbClr val="000000"/>
              </a:solidFill>
              <a:prstDash val="solid"/>
              <a:headEnd type="none" w="med" len="med"/>
              <a:tailEnd type="none" w="med" len="med"/>
            </a:ln>
          </p:spPr>
        </p:cxnSp>
        <p:cxnSp>
          <p:nvCxnSpPr>
            <p:cNvPr id="27676" name="AutoShape 28"/>
            <p:cNvCxnSpPr/>
            <p:nvPr/>
          </p:nvCxnSpPr>
          <p:spPr>
            <a:xfrm>
              <a:off x="7930" y="6446"/>
              <a:ext cx="1" cy="330"/>
            </a:xfrm>
            <a:prstGeom prst="straightConnector1">
              <a:avLst/>
            </a:prstGeom>
            <a:ln w="9525" cap="flat" cmpd="sng">
              <a:solidFill>
                <a:srgbClr val="000000"/>
              </a:solidFill>
              <a:prstDash val="solid"/>
              <a:headEnd type="none" w="med" len="med"/>
              <a:tailEnd type="none" w="med" len="med"/>
            </a:ln>
          </p:spPr>
        </p:cxnSp>
        <p:cxnSp>
          <p:nvCxnSpPr>
            <p:cNvPr id="27677" name="AutoShape 29"/>
            <p:cNvCxnSpPr/>
            <p:nvPr/>
          </p:nvCxnSpPr>
          <p:spPr>
            <a:xfrm flipH="1">
              <a:off x="5937" y="6772"/>
              <a:ext cx="1" cy="369"/>
            </a:xfrm>
            <a:prstGeom prst="straightConnector1">
              <a:avLst/>
            </a:prstGeom>
            <a:ln w="9525" cap="flat" cmpd="sng">
              <a:solidFill>
                <a:srgbClr val="000000"/>
              </a:solidFill>
              <a:prstDash val="solid"/>
              <a:headEnd type="none" w="med" len="med"/>
              <a:tailEnd type="triangle" w="med" len="med"/>
            </a:ln>
          </p:spPr>
        </p:cxnSp>
        <p:cxnSp>
          <p:nvCxnSpPr>
            <p:cNvPr id="27678" name="AutoShape 30"/>
            <p:cNvCxnSpPr/>
            <p:nvPr/>
          </p:nvCxnSpPr>
          <p:spPr>
            <a:xfrm>
              <a:off x="4242" y="8235"/>
              <a:ext cx="3135" cy="1"/>
            </a:xfrm>
            <a:prstGeom prst="straightConnector1">
              <a:avLst/>
            </a:prstGeom>
            <a:ln w="9525" cap="flat" cmpd="sng">
              <a:solidFill>
                <a:srgbClr val="000000"/>
              </a:solidFill>
              <a:prstDash val="solid"/>
              <a:headEnd type="triangle" w="med" len="med"/>
              <a:tailEnd type="triangle" w="med" len="med"/>
            </a:ln>
          </p:spPr>
        </p:cxnSp>
        <p:cxnSp>
          <p:nvCxnSpPr>
            <p:cNvPr id="27679" name="AutoShape 31"/>
            <p:cNvCxnSpPr/>
            <p:nvPr/>
          </p:nvCxnSpPr>
          <p:spPr>
            <a:xfrm>
              <a:off x="5938" y="7695"/>
              <a:ext cx="0" cy="539"/>
            </a:xfrm>
            <a:prstGeom prst="straightConnector1">
              <a:avLst/>
            </a:prstGeom>
            <a:ln w="9525" cap="flat" cmpd="sng">
              <a:solidFill>
                <a:srgbClr val="000000"/>
              </a:solidFill>
              <a:prstDash val="solid"/>
              <a:headEnd type="none" w="med" len="med"/>
              <a:tailEnd type="none" w="med" len="med"/>
            </a:ln>
          </p:spPr>
        </p:cxnSp>
        <p:cxnSp>
          <p:nvCxnSpPr>
            <p:cNvPr id="27680" name="AutoShape 32"/>
            <p:cNvCxnSpPr/>
            <p:nvPr/>
          </p:nvCxnSpPr>
          <p:spPr>
            <a:xfrm>
              <a:off x="5983" y="10496"/>
              <a:ext cx="1" cy="420"/>
            </a:xfrm>
            <a:prstGeom prst="straightConnector1">
              <a:avLst/>
            </a:prstGeom>
            <a:ln w="9525" cap="flat" cmpd="sng">
              <a:solidFill>
                <a:srgbClr val="000000"/>
              </a:solidFill>
              <a:prstDash val="solid"/>
              <a:headEnd type="none" w="med" len="med"/>
              <a:tailEnd type="triangle" w="med" len="med"/>
            </a:ln>
          </p:spPr>
        </p:cxnSp>
        <p:cxnSp>
          <p:nvCxnSpPr>
            <p:cNvPr id="27681" name="AutoShape 33"/>
            <p:cNvCxnSpPr/>
            <p:nvPr/>
          </p:nvCxnSpPr>
          <p:spPr>
            <a:xfrm>
              <a:off x="3929" y="11824"/>
              <a:ext cx="0" cy="615"/>
            </a:xfrm>
            <a:prstGeom prst="straightConnector1">
              <a:avLst/>
            </a:prstGeom>
            <a:ln w="9525" cap="flat" cmpd="sng">
              <a:solidFill>
                <a:srgbClr val="000000"/>
              </a:solidFill>
              <a:prstDash val="solid"/>
              <a:headEnd type="none" w="med" len="med"/>
              <a:tailEnd type="triangle" w="med" len="med"/>
            </a:ln>
          </p:spPr>
        </p:cxnSp>
        <p:sp>
          <p:nvSpPr>
            <p:cNvPr id="27682" name="Rectangle 34"/>
            <p:cNvSpPr/>
            <p:nvPr/>
          </p:nvSpPr>
          <p:spPr>
            <a:xfrm>
              <a:off x="6690" y="1050"/>
              <a:ext cx="2460" cy="1061"/>
            </a:xfrm>
            <a:prstGeom prst="rect">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solidFill>
                    <a:srgbClr val="000000"/>
                  </a:solidFill>
                  <a:latin typeface="Calibri" panose="020F0502020204030204" charset="0"/>
                </a:rPr>
                <a:t>经办人已发生经济事项办理报销或借款冲销</a:t>
              </a:r>
              <a:endParaRPr lang="en-US" altLang="zh-CN" dirty="0">
                <a:latin typeface="Arial" panose="020B0604020202020204" pitchFamily="34" charset="0"/>
              </a:endParaRPr>
            </a:p>
          </p:txBody>
        </p:sp>
        <p:cxnSp>
          <p:nvCxnSpPr>
            <p:cNvPr id="27683" name="AutoShape 35"/>
            <p:cNvCxnSpPr/>
            <p:nvPr/>
          </p:nvCxnSpPr>
          <p:spPr>
            <a:xfrm>
              <a:off x="4138" y="2516"/>
              <a:ext cx="3793" cy="0"/>
            </a:xfrm>
            <a:prstGeom prst="straightConnector1">
              <a:avLst/>
            </a:prstGeom>
            <a:ln w="9525" cap="flat" cmpd="sng">
              <a:solidFill>
                <a:srgbClr val="000000"/>
              </a:solidFill>
              <a:prstDash val="solid"/>
              <a:headEnd type="none" w="med" len="med"/>
              <a:tailEnd type="none" w="med" len="med"/>
            </a:ln>
          </p:spPr>
        </p:cxnSp>
        <p:cxnSp>
          <p:nvCxnSpPr>
            <p:cNvPr id="27684" name="AutoShape 36"/>
            <p:cNvCxnSpPr/>
            <p:nvPr/>
          </p:nvCxnSpPr>
          <p:spPr>
            <a:xfrm>
              <a:off x="4138" y="1860"/>
              <a:ext cx="1" cy="656"/>
            </a:xfrm>
            <a:prstGeom prst="straightConnector1">
              <a:avLst/>
            </a:prstGeom>
            <a:ln w="9525" cap="flat" cmpd="sng">
              <a:solidFill>
                <a:srgbClr val="000000"/>
              </a:solidFill>
              <a:prstDash val="solid"/>
              <a:headEnd type="none" w="med" len="med"/>
              <a:tailEnd type="none" w="med" len="med"/>
            </a:ln>
          </p:spPr>
        </p:cxnSp>
        <p:cxnSp>
          <p:nvCxnSpPr>
            <p:cNvPr id="27685" name="AutoShape 37"/>
            <p:cNvCxnSpPr/>
            <p:nvPr/>
          </p:nvCxnSpPr>
          <p:spPr>
            <a:xfrm>
              <a:off x="7917" y="1845"/>
              <a:ext cx="1" cy="671"/>
            </a:xfrm>
            <a:prstGeom prst="straightConnector1">
              <a:avLst/>
            </a:prstGeom>
            <a:ln w="9525" cap="flat" cmpd="sng">
              <a:solidFill>
                <a:srgbClr val="000000"/>
              </a:solidFill>
              <a:prstDash val="solid"/>
              <a:headEnd type="none" w="med" len="med"/>
              <a:tailEnd type="none" w="med" len="med"/>
            </a:ln>
          </p:spPr>
        </p:cxnSp>
        <p:cxnSp>
          <p:nvCxnSpPr>
            <p:cNvPr id="27686" name="AutoShape 38"/>
            <p:cNvCxnSpPr/>
            <p:nvPr/>
          </p:nvCxnSpPr>
          <p:spPr>
            <a:xfrm>
              <a:off x="5982" y="2516"/>
              <a:ext cx="0" cy="555"/>
            </a:xfrm>
            <a:prstGeom prst="straightConnector1">
              <a:avLst/>
            </a:prstGeom>
            <a:ln w="9525" cap="flat" cmpd="sng">
              <a:solidFill>
                <a:srgbClr val="000000"/>
              </a:solidFill>
              <a:prstDash val="solid"/>
              <a:headEnd type="none" w="med" len="med"/>
              <a:tailEnd type="triangle" w="med" len="med"/>
            </a:ln>
          </p:spPr>
        </p:cxnSp>
        <p:sp>
          <p:nvSpPr>
            <p:cNvPr id="27687" name="AutoShape 39"/>
            <p:cNvSpPr/>
            <p:nvPr/>
          </p:nvSpPr>
          <p:spPr>
            <a:xfrm>
              <a:off x="3882" y="8869"/>
              <a:ext cx="1593" cy="644"/>
            </a:xfrm>
            <a:prstGeom prst="flowChartAlternateProcess">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退回不予办理</a:t>
              </a:r>
              <a:endParaRPr lang="en-US" altLang="zh-CN" dirty="0">
                <a:latin typeface="Arial" panose="020B0604020202020204" pitchFamily="34" charset="0"/>
              </a:endParaRPr>
            </a:p>
          </p:txBody>
        </p:sp>
        <p:sp>
          <p:nvSpPr>
            <p:cNvPr id="27688" name="AutoShape 40"/>
            <p:cNvSpPr/>
            <p:nvPr/>
          </p:nvSpPr>
          <p:spPr>
            <a:xfrm>
              <a:off x="1110" y="8659"/>
              <a:ext cx="2100" cy="1162"/>
            </a:xfrm>
            <a:prstGeom prst="flowChartAlternateProcess">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经办人根据审核稽核意见补充手续</a:t>
              </a:r>
              <a:endParaRPr lang="en-US" altLang="zh-CN" dirty="0">
                <a:latin typeface="Arial" panose="020B0604020202020204" pitchFamily="34" charset="0"/>
              </a:endParaRPr>
            </a:p>
          </p:txBody>
        </p:sp>
        <p:cxnSp>
          <p:nvCxnSpPr>
            <p:cNvPr id="27689" name="AutoShape 41"/>
            <p:cNvCxnSpPr/>
            <p:nvPr/>
          </p:nvCxnSpPr>
          <p:spPr>
            <a:xfrm>
              <a:off x="3210" y="9105"/>
              <a:ext cx="657" cy="1"/>
            </a:xfrm>
            <a:prstGeom prst="straightConnector1">
              <a:avLst/>
            </a:prstGeom>
            <a:ln w="9525" cap="flat" cmpd="sng">
              <a:solidFill>
                <a:srgbClr val="000000"/>
              </a:solidFill>
              <a:prstDash val="solid"/>
              <a:headEnd type="triangle" w="med" len="med"/>
              <a:tailEnd type="triangle" w="med" len="med"/>
            </a:ln>
          </p:spPr>
        </p:cxnSp>
        <p:cxnSp>
          <p:nvCxnSpPr>
            <p:cNvPr id="27690" name="AutoShape 42"/>
            <p:cNvCxnSpPr/>
            <p:nvPr/>
          </p:nvCxnSpPr>
          <p:spPr>
            <a:xfrm>
              <a:off x="3510" y="8475"/>
              <a:ext cx="1" cy="630"/>
            </a:xfrm>
            <a:prstGeom prst="straightConnector1">
              <a:avLst/>
            </a:prstGeom>
            <a:ln w="9525" cap="flat" cmpd="sng">
              <a:solidFill>
                <a:srgbClr val="000000"/>
              </a:solidFill>
              <a:prstDash val="solid"/>
              <a:headEnd type="none" w="med" len="med"/>
              <a:tailEnd type="none" w="med" len="med"/>
            </a:ln>
          </p:spPr>
        </p:cxnSp>
        <p:cxnSp>
          <p:nvCxnSpPr>
            <p:cNvPr id="27691" name="AutoShape 43"/>
            <p:cNvCxnSpPr/>
            <p:nvPr/>
          </p:nvCxnSpPr>
          <p:spPr>
            <a:xfrm>
              <a:off x="2221" y="7459"/>
              <a:ext cx="0" cy="1200"/>
            </a:xfrm>
            <a:prstGeom prst="straightConnector1">
              <a:avLst/>
            </a:prstGeom>
            <a:ln w="9525" cap="flat" cmpd="sng">
              <a:solidFill>
                <a:srgbClr val="000000"/>
              </a:solidFill>
              <a:prstDash val="solid"/>
              <a:headEnd type="none" w="med" len="med"/>
              <a:tailEnd type="none" w="med" len="med"/>
            </a:ln>
          </p:spPr>
        </p:cxnSp>
        <p:cxnSp>
          <p:nvCxnSpPr>
            <p:cNvPr id="27692" name="AutoShape 44"/>
            <p:cNvCxnSpPr/>
            <p:nvPr/>
          </p:nvCxnSpPr>
          <p:spPr>
            <a:xfrm>
              <a:off x="2221" y="7440"/>
              <a:ext cx="2243" cy="0"/>
            </a:xfrm>
            <a:prstGeom prst="straightConnector1">
              <a:avLst/>
            </a:prstGeom>
            <a:ln w="9525" cap="flat" cmpd="sng">
              <a:solidFill>
                <a:srgbClr val="000000"/>
              </a:solidFill>
              <a:prstDash val="solid"/>
              <a:headEnd type="none" w="med" len="med"/>
              <a:tailEnd type="triangle" w="med" len="med"/>
            </a:ln>
          </p:spPr>
        </p:cxnSp>
        <p:cxnSp>
          <p:nvCxnSpPr>
            <p:cNvPr id="27693" name="AutoShape 45"/>
            <p:cNvCxnSpPr/>
            <p:nvPr/>
          </p:nvCxnSpPr>
          <p:spPr>
            <a:xfrm>
              <a:off x="8055" y="8475"/>
              <a:ext cx="1" cy="1796"/>
            </a:xfrm>
            <a:prstGeom prst="straightConnector1">
              <a:avLst/>
            </a:prstGeom>
            <a:ln w="9525" cap="flat" cmpd="sng">
              <a:solidFill>
                <a:srgbClr val="000000"/>
              </a:solidFill>
              <a:prstDash val="solid"/>
              <a:headEnd type="none" w="med" len="med"/>
              <a:tailEnd type="none" w="med" len="med"/>
            </a:ln>
          </p:spPr>
        </p:cxnSp>
        <p:cxnSp>
          <p:nvCxnSpPr>
            <p:cNvPr id="27694" name="AutoShape 46"/>
            <p:cNvCxnSpPr/>
            <p:nvPr/>
          </p:nvCxnSpPr>
          <p:spPr>
            <a:xfrm flipH="1">
              <a:off x="7511" y="10271"/>
              <a:ext cx="544" cy="1"/>
            </a:xfrm>
            <a:prstGeom prst="straightConnector1">
              <a:avLst/>
            </a:prstGeom>
            <a:ln w="9525" cap="flat" cmpd="sng">
              <a:solidFill>
                <a:srgbClr val="000000"/>
              </a:solidFill>
              <a:prstDash val="solid"/>
              <a:headEnd type="none" w="med" len="med"/>
              <a:tailEnd type="triangle" w="med" len="med"/>
            </a:ln>
          </p:spPr>
        </p:cxnSp>
        <p:sp>
          <p:nvSpPr>
            <p:cNvPr id="27695" name="AutoShape 47"/>
            <p:cNvSpPr/>
            <p:nvPr/>
          </p:nvSpPr>
          <p:spPr>
            <a:xfrm>
              <a:off x="6447" y="12424"/>
              <a:ext cx="3016" cy="728"/>
            </a:xfrm>
            <a:prstGeom prst="flowChartTerminator">
              <a:avLst/>
            </a:prstGeom>
            <a:solidFill>
              <a:srgbClr val="FFFFFF"/>
            </a:solidFill>
            <a:ln w="9525" cap="flat" cmpd="sng">
              <a:solidFill>
                <a:srgbClr val="000000"/>
              </a:solidFill>
              <a:prstDash val="solid"/>
              <a:miter/>
              <a:headEnd type="none" w="med" len="med"/>
              <a:tailEnd type="none" w="med" len="med"/>
            </a:ln>
          </p:spPr>
          <p:txBody>
            <a:bodyPr/>
            <a:lstStyle/>
            <a:p>
              <a:pPr algn="ctr"/>
              <a:r>
                <a:rPr lang="zh-CN" altLang="en-US" dirty="0">
                  <a:latin typeface="Calibri" panose="020F0502020204030204" charset="0"/>
                </a:rPr>
                <a:t>财务处发布相关财务信息</a:t>
              </a:r>
              <a:endParaRPr lang="zh-CN" altLang="en-US" dirty="0">
                <a:latin typeface="Times New Roman" panose="02020603050405020304" pitchFamily="18" charset="0"/>
              </a:endParaRPr>
            </a:p>
            <a:p>
              <a:pPr algn="ctr"/>
              <a:endParaRPr lang="zh-CN" altLang="zh-CN" dirty="0">
                <a:latin typeface="Arial" panose="020B0604020202020204" pitchFamily="34" charset="0"/>
              </a:endParaRPr>
            </a:p>
          </p:txBody>
        </p:sp>
        <p:cxnSp>
          <p:nvCxnSpPr>
            <p:cNvPr id="27696" name="AutoShape 48"/>
            <p:cNvCxnSpPr/>
            <p:nvPr/>
          </p:nvCxnSpPr>
          <p:spPr>
            <a:xfrm>
              <a:off x="7932" y="11824"/>
              <a:ext cx="0" cy="615"/>
            </a:xfrm>
            <a:prstGeom prst="straightConnector1">
              <a:avLst/>
            </a:prstGeom>
            <a:ln w="9525" cap="flat" cmpd="sng">
              <a:solidFill>
                <a:srgbClr val="000000"/>
              </a:solidFill>
              <a:prstDash val="solid"/>
              <a:headEnd type="none" w="med" len="med"/>
              <a:tailEnd type="triangle" w="med" len="med"/>
            </a:ln>
          </p:spPr>
        </p:cxnSp>
        <p:cxnSp>
          <p:nvCxnSpPr>
            <p:cNvPr id="27697" name="AutoShape 49"/>
            <p:cNvCxnSpPr/>
            <p:nvPr/>
          </p:nvCxnSpPr>
          <p:spPr>
            <a:xfrm>
              <a:off x="3929" y="11824"/>
              <a:ext cx="3989" cy="0"/>
            </a:xfrm>
            <a:prstGeom prst="straightConnector1">
              <a:avLst/>
            </a:prstGeom>
            <a:ln w="9525" cap="flat" cmpd="sng">
              <a:solidFill>
                <a:srgbClr val="000000"/>
              </a:solidFill>
              <a:prstDash val="solid"/>
              <a:headEnd type="none" w="med" len="med"/>
              <a:tailEnd type="none" w="med" len="med"/>
            </a:ln>
          </p:spPr>
        </p:cxnSp>
        <p:cxnSp>
          <p:nvCxnSpPr>
            <p:cNvPr id="27698" name="AutoShape 50"/>
            <p:cNvCxnSpPr>
              <a:stCxn id="27663" idx="2"/>
            </p:cNvCxnSpPr>
            <p:nvPr/>
          </p:nvCxnSpPr>
          <p:spPr>
            <a:xfrm>
              <a:off x="5968" y="11531"/>
              <a:ext cx="2" cy="302"/>
            </a:xfrm>
            <a:prstGeom prst="straightConnector1">
              <a:avLst/>
            </a:prstGeom>
            <a:ln w="9525" cap="flat" cmpd="sng">
              <a:solidFill>
                <a:srgbClr val="000000"/>
              </a:solidFill>
              <a:prstDash val="solid"/>
              <a:headEnd type="none" w="med" len="med"/>
              <a:tailEnd type="none" w="med" len="med"/>
            </a:ln>
          </p:spPr>
        </p:cxnSp>
      </p:grpSp>
      <p:sp>
        <p:nvSpPr>
          <p:cNvPr id="4" name="文本框 209"/>
          <p:cNvSpPr txBox="1"/>
          <p:nvPr/>
        </p:nvSpPr>
        <p:spPr>
          <a:xfrm>
            <a:off x="242189" y="41083"/>
            <a:ext cx="1266693"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流程图</a:t>
            </a:r>
            <a:endParaRPr lang="zh-CN" altLang="en-US" sz="2800" b="1" dirty="0">
              <a:solidFill>
                <a:schemeClr val="bg1"/>
              </a:solidFill>
              <a:latin typeface="+mn-ea"/>
            </a:endParaRPr>
          </a:p>
        </p:txBody>
      </p: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598545" y="171450"/>
            <a:ext cx="5650230" cy="521970"/>
          </a:xfrm>
          <a:prstGeom prst="rect">
            <a:avLst/>
          </a:prstGeom>
          <a:noFill/>
        </p:spPr>
        <p:txBody>
          <a:bodyPr wrap="square" rtlCol="0">
            <a:spAutoFit/>
          </a:bodyPr>
          <a:lstStyle/>
          <a:p>
            <a:pPr algn="ctr"/>
            <a:r>
              <a:rPr lang="zh-CN" altLang="en-US" sz="2800" b="1" dirty="0" smtClean="0">
                <a:solidFill>
                  <a:srgbClr val="534C49"/>
                </a:solidFill>
                <a:latin typeface="张海山锐线体简" panose="02000000000000000000" pitchFamily="2" charset="-122"/>
                <a:ea typeface="张海山锐线体简" panose="02000000000000000000" pitchFamily="2" charset="-122"/>
              </a:rPr>
              <a:t>办理借款、报销业务</a:t>
            </a:r>
            <a:r>
              <a:rPr lang="en-US" altLang="zh-CN" sz="2800" b="1" dirty="0" smtClean="0">
                <a:solidFill>
                  <a:srgbClr val="534C49"/>
                </a:solidFill>
                <a:latin typeface="张海山锐线体简" panose="02000000000000000000" pitchFamily="2" charset="-122"/>
                <a:ea typeface="张海山锐线体简" panose="02000000000000000000" pitchFamily="2" charset="-122"/>
              </a:rPr>
              <a:t>——</a:t>
            </a:r>
            <a:r>
              <a:rPr lang="zh-CN" altLang="en-US" sz="2800" b="1" dirty="0" smtClean="0">
                <a:solidFill>
                  <a:srgbClr val="534C49"/>
                </a:solidFill>
                <a:latin typeface="张海山锐线体简" panose="02000000000000000000" pitchFamily="2" charset="-122"/>
                <a:ea typeface="张海山锐线体简" panose="02000000000000000000" pitchFamily="2" charset="-122"/>
              </a:rPr>
              <a:t>流程图</a:t>
            </a:r>
          </a:p>
        </p:txBody>
      </p:sp>
      <p:sp>
        <p:nvSpPr>
          <p:cNvPr id="9" name="文本框 8"/>
          <p:cNvSpPr txBox="1"/>
          <p:nvPr/>
        </p:nvSpPr>
        <p:spPr>
          <a:xfrm>
            <a:off x="6097905" y="715645"/>
            <a:ext cx="1317625" cy="398780"/>
          </a:xfrm>
          <a:prstGeom prst="rect">
            <a:avLst/>
          </a:prstGeom>
          <a:noFill/>
        </p:spPr>
        <p:txBody>
          <a:bodyPr wrap="square" rtlCol="0">
            <a:spAutoFit/>
          </a:bodyPr>
          <a:lstStyle/>
          <a:p>
            <a:pPr algn="l"/>
            <a:r>
              <a:rPr lang="en-US" altLang="zh-CN" sz="2000" b="1" u="sng" dirty="0">
                <a:solidFill>
                  <a:srgbClr val="534C49"/>
                </a:solidFill>
                <a:latin typeface="张海山锐线体简" panose="02000000000000000000" pitchFamily="2" charset="-122"/>
                <a:ea typeface="张海山锐线体简" panose="02000000000000000000" pitchFamily="2" charset="-122"/>
              </a:rPr>
              <a:t> </a:t>
            </a:r>
            <a:r>
              <a:rPr lang="en-US" altLang="zh-CN" sz="2000" b="1" u="sng" dirty="0" smtClean="0">
                <a:solidFill>
                  <a:srgbClr val="534C49"/>
                </a:solidFill>
                <a:latin typeface="张海山锐线体简" panose="02000000000000000000" pitchFamily="2" charset="-122"/>
                <a:ea typeface="张海山锐线体简" panose="02000000000000000000" pitchFamily="2" charset="-122"/>
              </a:rPr>
              <a:t>               </a:t>
            </a:r>
            <a:endParaRPr lang="zh-CN" altLang="en-US" sz="2000" b="1" u="sng" dirty="0">
              <a:solidFill>
                <a:srgbClr val="534C49"/>
              </a:solidFill>
              <a:latin typeface="张海山锐线体简" panose="02000000000000000000" pitchFamily="2" charset="-122"/>
              <a:ea typeface="张海山锐线体简" panose="02000000000000000000" pitchFamily="2" charset="-122"/>
            </a:endParaRPr>
          </a:p>
        </p:txBody>
      </p:sp>
      <p:sp>
        <p:nvSpPr>
          <p:cNvPr id="12" name="矩形 11"/>
          <p:cNvSpPr/>
          <p:nvPr/>
        </p:nvSpPr>
        <p:spPr>
          <a:xfrm>
            <a:off x="7275830" y="2192020"/>
            <a:ext cx="5256530" cy="521970"/>
          </a:xfrm>
          <a:prstGeom prst="rect">
            <a:avLst/>
          </a:prstGeom>
        </p:spPr>
        <p:txBody>
          <a:bodyPr wrap="square">
            <a:spAutoFit/>
          </a:bodyPr>
          <a:lstStyle/>
          <a:p>
            <a:pPr algn="l"/>
            <a:r>
              <a:rPr lang="en-US" altLang="zh-CN" sz="2800" b="1" dirty="0" smtClean="0">
                <a:solidFill>
                  <a:schemeClr val="bg1"/>
                </a:solidFill>
              </a:rPr>
              <a:t>  </a:t>
            </a:r>
            <a:endParaRPr lang="zh-CN" altLang="en-US" sz="2800" b="1" dirty="0">
              <a:solidFill>
                <a:schemeClr val="bg1"/>
              </a:solidFill>
            </a:endParaRPr>
          </a:p>
        </p:txBody>
      </p:sp>
      <p:sp>
        <p:nvSpPr>
          <p:cNvPr id="6147" name="Rectangle 3"/>
          <p:cNvSpPr>
            <a:spLocks noChangeArrowheads="1"/>
          </p:cNvSpPr>
          <p:nvPr/>
        </p:nvSpPr>
        <p:spPr bwMode="auto">
          <a:xfrm>
            <a:off x="1905635" y="919480"/>
            <a:ext cx="727075" cy="2376805"/>
          </a:xfrm>
          <a:prstGeom prst="rect">
            <a:avLst/>
          </a:prstGeom>
          <a:solidFill>
            <a:srgbClr val="D1AA73"/>
          </a:solidFill>
        </p:spPr>
        <p:style>
          <a:lnRef idx="1">
            <a:schemeClr val="accent1"/>
          </a:lnRef>
          <a:fillRef idx="2">
            <a:schemeClr val="accent1"/>
          </a:fillRef>
          <a:effectRef idx="1">
            <a:schemeClr val="accent1"/>
          </a:effectRef>
          <a:fontRef idx="minor">
            <a:schemeClr val="dk1"/>
          </a:fontRef>
        </p:style>
        <p:txBody>
          <a:bodyPr vert="eaVert" wrap="none" anchor="ctr" anchorCtr="1">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经济事项</a:t>
            </a:r>
          </a:p>
        </p:txBody>
      </p:sp>
      <p:grpSp>
        <p:nvGrpSpPr>
          <p:cNvPr id="28675" name="组合 32"/>
          <p:cNvGrpSpPr/>
          <p:nvPr/>
        </p:nvGrpSpPr>
        <p:grpSpPr>
          <a:xfrm>
            <a:off x="2708910" y="1855470"/>
            <a:ext cx="6731634" cy="504825"/>
            <a:chOff x="1187450" y="1988840"/>
            <a:chExt cx="6839422" cy="504825"/>
          </a:xfrm>
        </p:grpSpPr>
        <p:sp>
          <p:nvSpPr>
            <p:cNvPr id="6148" name="AutoShape 4"/>
            <p:cNvSpPr>
              <a:spLocks noChangeArrowheads="1"/>
            </p:cNvSpPr>
            <p:nvPr/>
          </p:nvSpPr>
          <p:spPr bwMode="auto">
            <a:xfrm>
              <a:off x="1187450" y="1988840"/>
              <a:ext cx="448138" cy="504825"/>
            </a:xfrm>
            <a:prstGeom prst="rightArrow">
              <a:avLst>
                <a:gd name="adj1" fmla="val 50000"/>
                <a:gd name="adj2" fmla="val 35692"/>
              </a:avLst>
            </a:prstGeom>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sp>
          <p:nvSpPr>
            <p:cNvPr id="6153" name="AutoShape 9"/>
            <p:cNvSpPr>
              <a:spLocks noChangeArrowheads="1"/>
            </p:cNvSpPr>
            <p:nvPr/>
          </p:nvSpPr>
          <p:spPr bwMode="auto">
            <a:xfrm>
              <a:off x="2700338" y="1988840"/>
              <a:ext cx="720725" cy="504825"/>
            </a:xfrm>
            <a:prstGeom prst="rightArrow">
              <a:avLst>
                <a:gd name="adj1" fmla="val 50000"/>
                <a:gd name="adj2" fmla="val 35692"/>
              </a:avLst>
            </a:prstGeom>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sp>
          <p:nvSpPr>
            <p:cNvPr id="6154" name="AutoShape 10"/>
            <p:cNvSpPr>
              <a:spLocks noChangeArrowheads="1"/>
            </p:cNvSpPr>
            <p:nvPr/>
          </p:nvSpPr>
          <p:spPr bwMode="auto">
            <a:xfrm>
              <a:off x="4211638" y="1988840"/>
              <a:ext cx="720725" cy="504825"/>
            </a:xfrm>
            <a:prstGeom prst="rightArrow">
              <a:avLst>
                <a:gd name="adj1" fmla="val 50000"/>
                <a:gd name="adj2" fmla="val 35692"/>
              </a:avLst>
            </a:prstGeom>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sp>
          <p:nvSpPr>
            <p:cNvPr id="6155" name="AutoShape 11"/>
            <p:cNvSpPr>
              <a:spLocks noChangeArrowheads="1"/>
            </p:cNvSpPr>
            <p:nvPr/>
          </p:nvSpPr>
          <p:spPr bwMode="auto">
            <a:xfrm>
              <a:off x="5724525" y="1988840"/>
              <a:ext cx="720725" cy="504825"/>
            </a:xfrm>
            <a:prstGeom prst="rightArrow">
              <a:avLst>
                <a:gd name="adj1" fmla="val 50000"/>
                <a:gd name="adj2" fmla="val 35692"/>
              </a:avLst>
            </a:prstGeom>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sp>
          <p:nvSpPr>
            <p:cNvPr id="6157" name="AutoShape 13"/>
            <p:cNvSpPr>
              <a:spLocks noChangeArrowheads="1"/>
            </p:cNvSpPr>
            <p:nvPr/>
          </p:nvSpPr>
          <p:spPr bwMode="auto">
            <a:xfrm>
              <a:off x="7235824" y="1988840"/>
              <a:ext cx="791048" cy="504825"/>
            </a:xfrm>
            <a:prstGeom prst="rightArrow">
              <a:avLst>
                <a:gd name="adj1" fmla="val 50000"/>
                <a:gd name="adj2" fmla="val 35692"/>
              </a:avLst>
            </a:prstGeom>
          </p:spPr>
          <p:style>
            <a:lnRef idx="1">
              <a:schemeClr val="accent2"/>
            </a:lnRef>
            <a:fillRef idx="2">
              <a:schemeClr val="accent2"/>
            </a:fillRef>
            <a:effectRef idx="1">
              <a:schemeClr val="accent2"/>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600" b="0" i="0" u="none" strike="noStrike" kern="1200" cap="none" spc="0" normalizeH="0" baseline="0" noProof="0">
                <a:ln>
                  <a:noFill/>
                </a:ln>
                <a:solidFill>
                  <a:schemeClr val="dk1"/>
                </a:solidFill>
                <a:effectLst/>
                <a:uLnTx/>
                <a:uFillTx/>
                <a:latin typeface="微软雅黑" panose="020B0503020204020204" charset="-122"/>
                <a:ea typeface="微软雅黑" panose="020B0503020204020204" charset="-122"/>
                <a:cs typeface="+mn-cs"/>
              </a:endParaRPr>
            </a:p>
          </p:txBody>
        </p:sp>
      </p:grpSp>
      <p:sp>
        <p:nvSpPr>
          <p:cNvPr id="6159" name="AutoShape 15"/>
          <p:cNvSpPr>
            <a:spLocks noChangeArrowheads="1"/>
          </p:cNvSpPr>
          <p:nvPr/>
        </p:nvSpPr>
        <p:spPr bwMode="auto">
          <a:xfrm>
            <a:off x="3149985" y="3354705"/>
            <a:ext cx="1100705" cy="433705"/>
          </a:xfrm>
          <a:prstGeom prst="downArrowCallout">
            <a:avLst>
              <a:gd name="adj1" fmla="val 45696"/>
              <a:gd name="adj2" fmla="val 45696"/>
              <a:gd name="adj3" fmla="val 16667"/>
              <a:gd name="adj4" fmla="val 66667"/>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类 型</a:t>
            </a:r>
          </a:p>
        </p:txBody>
      </p:sp>
      <p:sp>
        <p:nvSpPr>
          <p:cNvPr id="6161" name="AutoShape 17"/>
          <p:cNvSpPr>
            <a:spLocks noChangeArrowheads="1"/>
          </p:cNvSpPr>
          <p:nvPr/>
        </p:nvSpPr>
        <p:spPr bwMode="auto">
          <a:xfrm>
            <a:off x="1857375" y="3354705"/>
            <a:ext cx="850900" cy="392430"/>
          </a:xfrm>
          <a:prstGeom prst="downArrowCallout">
            <a:avLst>
              <a:gd name="adj1" fmla="val 45696"/>
              <a:gd name="adj2" fmla="val 45696"/>
              <a:gd name="adj3" fmla="val 16667"/>
              <a:gd name="adj4" fmla="val 66667"/>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4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前端手续</a:t>
            </a:r>
          </a:p>
        </p:txBody>
      </p:sp>
      <p:sp>
        <p:nvSpPr>
          <p:cNvPr id="6164" name="AutoShape 20"/>
          <p:cNvSpPr>
            <a:spLocks noChangeArrowheads="1"/>
          </p:cNvSpPr>
          <p:nvPr/>
        </p:nvSpPr>
        <p:spPr bwMode="auto">
          <a:xfrm>
            <a:off x="4908550" y="3354705"/>
            <a:ext cx="780415" cy="433705"/>
          </a:xfrm>
          <a:prstGeom prst="downArrowCallout">
            <a:avLst>
              <a:gd name="adj1" fmla="val 45696"/>
              <a:gd name="adj2" fmla="val 45696"/>
              <a:gd name="adj3" fmla="val 16667"/>
              <a:gd name="adj4" fmla="val 66667"/>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要 求</a:t>
            </a:r>
          </a:p>
        </p:txBody>
      </p:sp>
      <p:sp>
        <p:nvSpPr>
          <p:cNvPr id="6167" name="AutoShape 23"/>
          <p:cNvSpPr>
            <a:spLocks noChangeArrowheads="1"/>
          </p:cNvSpPr>
          <p:nvPr/>
        </p:nvSpPr>
        <p:spPr bwMode="auto">
          <a:xfrm>
            <a:off x="6420485" y="3354705"/>
            <a:ext cx="780415" cy="433705"/>
          </a:xfrm>
          <a:prstGeom prst="downArrowCallout">
            <a:avLst>
              <a:gd name="adj1" fmla="val 45696"/>
              <a:gd name="adj2" fmla="val 45696"/>
              <a:gd name="adj3" fmla="val 16667"/>
              <a:gd name="adj4" fmla="val 66667"/>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依 据</a:t>
            </a:r>
          </a:p>
        </p:txBody>
      </p:sp>
      <p:sp>
        <p:nvSpPr>
          <p:cNvPr id="6172" name="AutoShape 28"/>
          <p:cNvSpPr>
            <a:spLocks noChangeArrowheads="1"/>
          </p:cNvSpPr>
          <p:nvPr/>
        </p:nvSpPr>
        <p:spPr bwMode="auto">
          <a:xfrm>
            <a:off x="7883525" y="3354705"/>
            <a:ext cx="782320" cy="433070"/>
          </a:xfrm>
          <a:prstGeom prst="downArrowCallout">
            <a:avLst>
              <a:gd name="adj1" fmla="val 45696"/>
              <a:gd name="adj2" fmla="val 45696"/>
              <a:gd name="adj3" fmla="val 16667"/>
              <a:gd name="adj4" fmla="val 66667"/>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类 型</a:t>
            </a:r>
          </a:p>
        </p:txBody>
      </p:sp>
      <p:sp>
        <p:nvSpPr>
          <p:cNvPr id="6173" name="AutoShape 29"/>
          <p:cNvSpPr>
            <a:spLocks noChangeArrowheads="1"/>
          </p:cNvSpPr>
          <p:nvPr/>
        </p:nvSpPr>
        <p:spPr bwMode="auto">
          <a:xfrm>
            <a:off x="9440545" y="3354705"/>
            <a:ext cx="780415" cy="433705"/>
          </a:xfrm>
          <a:prstGeom prst="downArrowCallout">
            <a:avLst>
              <a:gd name="adj1" fmla="val 45696"/>
              <a:gd name="adj2" fmla="val 45696"/>
              <a:gd name="adj3" fmla="val 16667"/>
              <a:gd name="adj4" fmla="val 66667"/>
            </a:avLst>
          </a:prstGeom>
        </p:spPr>
        <p:style>
          <a:lnRef idx="1">
            <a:schemeClr val="accent3"/>
          </a:lnRef>
          <a:fillRef idx="2">
            <a:schemeClr val="accent3"/>
          </a:fillRef>
          <a:effectRef idx="1">
            <a:schemeClr val="accent3"/>
          </a:effectRef>
          <a:fontRef idx="minor">
            <a:schemeClr val="dk1"/>
          </a:fontRef>
        </p:style>
        <p:txBody>
          <a:bodyPr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en-US" altLang="zh-CN"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 </a:t>
            </a:r>
            <a:r>
              <a:rPr kumimoji="0" lang="zh-CN" altLang="en-US" sz="16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类 型</a:t>
            </a:r>
          </a:p>
        </p:txBody>
      </p:sp>
      <p:grpSp>
        <p:nvGrpSpPr>
          <p:cNvPr id="28682" name="组合 33"/>
          <p:cNvGrpSpPr/>
          <p:nvPr/>
        </p:nvGrpSpPr>
        <p:grpSpPr>
          <a:xfrm>
            <a:off x="1710055" y="3789045"/>
            <a:ext cx="709930" cy="2722245"/>
            <a:chOff x="323850" y="4293096"/>
            <a:chExt cx="720080" cy="1584714"/>
          </a:xfrm>
        </p:grpSpPr>
        <p:sp>
          <p:nvSpPr>
            <p:cNvPr id="6162" name="Rectangle 18"/>
            <p:cNvSpPr>
              <a:spLocks noChangeArrowheads="1"/>
            </p:cNvSpPr>
            <p:nvPr/>
          </p:nvSpPr>
          <p:spPr bwMode="auto">
            <a:xfrm>
              <a:off x="323850" y="4293096"/>
              <a:ext cx="360040" cy="1584714"/>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执行部门审批手续</a:t>
              </a:r>
            </a:p>
          </p:txBody>
        </p:sp>
        <p:sp>
          <p:nvSpPr>
            <p:cNvPr id="6163" name="Rectangle 19"/>
            <p:cNvSpPr>
              <a:spLocks noChangeArrowheads="1"/>
            </p:cNvSpPr>
            <p:nvPr/>
          </p:nvSpPr>
          <p:spPr bwMode="auto">
            <a:xfrm>
              <a:off x="683890" y="4293096"/>
              <a:ext cx="360040" cy="1584714"/>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归口部门审批手续</a:t>
              </a:r>
            </a:p>
          </p:txBody>
        </p:sp>
      </p:grpSp>
      <p:sp>
        <p:nvSpPr>
          <p:cNvPr id="34" name="Rectangle 19"/>
          <p:cNvSpPr>
            <a:spLocks noChangeArrowheads="1"/>
          </p:cNvSpPr>
          <p:nvPr/>
        </p:nvSpPr>
        <p:spPr bwMode="auto">
          <a:xfrm>
            <a:off x="473392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财务审批制度</a:t>
            </a:r>
          </a:p>
        </p:txBody>
      </p:sp>
      <p:sp>
        <p:nvSpPr>
          <p:cNvPr id="35" name="Rectangle 3"/>
          <p:cNvSpPr>
            <a:spLocks noChangeArrowheads="1"/>
          </p:cNvSpPr>
          <p:nvPr/>
        </p:nvSpPr>
        <p:spPr bwMode="auto">
          <a:xfrm>
            <a:off x="3150236" y="919480"/>
            <a:ext cx="1047750" cy="2376805"/>
          </a:xfrm>
          <a:prstGeom prst="rect">
            <a:avLst/>
          </a:prstGeom>
          <a:solidFill>
            <a:srgbClr val="D1AA73"/>
          </a:solidFill>
        </p:spPr>
        <p:style>
          <a:lnRef idx="1">
            <a:schemeClr val="accent1"/>
          </a:lnRef>
          <a:fillRef idx="2">
            <a:schemeClr val="accent1"/>
          </a:fillRef>
          <a:effectRef idx="1">
            <a:schemeClr val="accent1"/>
          </a:effectRef>
          <a:fontRef idx="minor">
            <a:schemeClr val="dk1"/>
          </a:fontRef>
        </p:style>
        <p:txBody>
          <a:bodyPr vert="eaVert" wrap="none" anchor="ctr" anchorCtr="1">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填写借款单</a:t>
            </a:r>
            <a:r>
              <a:rPr kumimoji="0" lang="zh-CN" altLang="en-US" sz="2400" b="0" i="0" u="none" strike="noStrike" kern="1200" cap="none" spc="0" normalizeH="0" baseline="0" noProof="0" dirty="0" smtClean="0">
                <a:ln>
                  <a:noFill/>
                </a:ln>
                <a:solidFill>
                  <a:srgbClr val="000000"/>
                </a:solidFill>
                <a:effectLst/>
                <a:uLnTx/>
                <a:uFillTx/>
                <a:latin typeface="微软雅黑" panose="020B0503020204020204" charset="-122"/>
                <a:ea typeface="微软雅黑" panose="020B0503020204020204" charset="-122"/>
                <a:cs typeface="+mn-cs"/>
              </a:rPr>
              <a:t>或</a:t>
            </a:r>
            <a:endParaRPr kumimoji="0" lang="en-US" altLang="zh-CN" sz="2400" b="0" i="0" u="none" strike="noStrike" kern="1200" cap="none" spc="0" normalizeH="0" baseline="0" noProof="0" dirty="0" smtClean="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smtClean="0">
                <a:ln>
                  <a:noFill/>
                </a:ln>
                <a:solidFill>
                  <a:srgbClr val="000000"/>
                </a:solidFill>
                <a:effectLst/>
                <a:uLnTx/>
                <a:uFillTx/>
                <a:latin typeface="微软雅黑" panose="020B0503020204020204" charset="-122"/>
                <a:ea typeface="微软雅黑" panose="020B0503020204020204" charset="-122"/>
                <a:cs typeface="+mn-cs"/>
              </a:rPr>
              <a:t>报销</a:t>
            </a: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单</a:t>
            </a:r>
          </a:p>
        </p:txBody>
      </p:sp>
      <p:sp>
        <p:nvSpPr>
          <p:cNvPr id="36" name="Rectangle 19"/>
          <p:cNvSpPr>
            <a:spLocks noChangeArrowheads="1"/>
          </p:cNvSpPr>
          <p:nvPr/>
        </p:nvSpPr>
        <p:spPr bwMode="auto">
          <a:xfrm>
            <a:off x="370747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投递式借款或报销</a:t>
            </a:r>
          </a:p>
        </p:txBody>
      </p:sp>
      <p:sp>
        <p:nvSpPr>
          <p:cNvPr id="37" name="Rectangle 3"/>
          <p:cNvSpPr>
            <a:spLocks noChangeArrowheads="1"/>
          </p:cNvSpPr>
          <p:nvPr/>
        </p:nvSpPr>
        <p:spPr bwMode="auto">
          <a:xfrm>
            <a:off x="4935220" y="919480"/>
            <a:ext cx="727075" cy="2376805"/>
          </a:xfrm>
          <a:prstGeom prst="rect">
            <a:avLst/>
          </a:prstGeom>
          <a:solidFill>
            <a:srgbClr val="D1AA73"/>
          </a:solidFill>
        </p:spPr>
        <p:style>
          <a:lnRef idx="1">
            <a:schemeClr val="accent1"/>
          </a:lnRef>
          <a:fillRef idx="2">
            <a:schemeClr val="accent1"/>
          </a:fillRef>
          <a:effectRef idx="1">
            <a:schemeClr val="accent1"/>
          </a:effectRef>
          <a:fontRef idx="minor">
            <a:schemeClr val="dk1"/>
          </a:fontRef>
        </p:style>
        <p:txBody>
          <a:bodyPr vert="eaVert" wrap="none" anchor="ctr" anchorCtr="1">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财务审核</a:t>
            </a:r>
          </a:p>
        </p:txBody>
      </p:sp>
      <p:sp>
        <p:nvSpPr>
          <p:cNvPr id="40" name="Rectangle 19"/>
          <p:cNvSpPr>
            <a:spLocks noChangeArrowheads="1"/>
          </p:cNvSpPr>
          <p:nvPr/>
        </p:nvSpPr>
        <p:spPr bwMode="auto">
          <a:xfrm>
            <a:off x="335035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现场借款或报销</a:t>
            </a:r>
          </a:p>
        </p:txBody>
      </p:sp>
      <p:sp>
        <p:nvSpPr>
          <p:cNvPr id="41" name="Rectangle 19"/>
          <p:cNvSpPr>
            <a:spLocks noChangeArrowheads="1"/>
          </p:cNvSpPr>
          <p:nvPr/>
        </p:nvSpPr>
        <p:spPr bwMode="auto">
          <a:xfrm>
            <a:off x="508952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归口管理制度</a:t>
            </a:r>
          </a:p>
        </p:txBody>
      </p:sp>
      <p:sp>
        <p:nvSpPr>
          <p:cNvPr id="42" name="Rectangle 3"/>
          <p:cNvSpPr>
            <a:spLocks noChangeArrowheads="1"/>
          </p:cNvSpPr>
          <p:nvPr/>
        </p:nvSpPr>
        <p:spPr bwMode="auto">
          <a:xfrm>
            <a:off x="6447155" y="919480"/>
            <a:ext cx="727075" cy="2376805"/>
          </a:xfrm>
          <a:prstGeom prst="rect">
            <a:avLst/>
          </a:prstGeom>
          <a:solidFill>
            <a:srgbClr val="D1AA73"/>
          </a:solidFill>
        </p:spPr>
        <p:style>
          <a:lnRef idx="1">
            <a:schemeClr val="accent1"/>
          </a:lnRef>
          <a:fillRef idx="2">
            <a:schemeClr val="accent1"/>
          </a:fillRef>
          <a:effectRef idx="1">
            <a:schemeClr val="accent1"/>
          </a:effectRef>
          <a:fontRef idx="minor">
            <a:schemeClr val="dk1"/>
          </a:fontRef>
        </p:style>
        <p:txBody>
          <a:bodyPr vert="eaVert" wrap="none" anchor="ctr" anchorCtr="1">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会计账务处理</a:t>
            </a:r>
          </a:p>
        </p:txBody>
      </p:sp>
      <p:sp>
        <p:nvSpPr>
          <p:cNvPr id="43" name="Rectangle 19"/>
          <p:cNvSpPr>
            <a:spLocks noChangeArrowheads="1"/>
          </p:cNvSpPr>
          <p:nvPr/>
        </p:nvSpPr>
        <p:spPr bwMode="auto">
          <a:xfrm>
            <a:off x="682537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高等学校会计制度</a:t>
            </a:r>
          </a:p>
        </p:txBody>
      </p:sp>
      <p:sp>
        <p:nvSpPr>
          <p:cNvPr id="44" name="Rectangle 19"/>
          <p:cNvSpPr>
            <a:spLocks noChangeArrowheads="1"/>
          </p:cNvSpPr>
          <p:nvPr/>
        </p:nvSpPr>
        <p:spPr bwMode="auto">
          <a:xfrm>
            <a:off x="544512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预算相关规定</a:t>
            </a:r>
          </a:p>
        </p:txBody>
      </p:sp>
      <p:sp>
        <p:nvSpPr>
          <p:cNvPr id="45" name="Rectangle 3"/>
          <p:cNvSpPr>
            <a:spLocks noChangeArrowheads="1"/>
          </p:cNvSpPr>
          <p:nvPr/>
        </p:nvSpPr>
        <p:spPr bwMode="auto">
          <a:xfrm>
            <a:off x="9468485" y="919480"/>
            <a:ext cx="725170" cy="2376805"/>
          </a:xfrm>
          <a:prstGeom prst="rect">
            <a:avLst/>
          </a:prstGeom>
          <a:solidFill>
            <a:srgbClr val="D1AA73"/>
          </a:solidFill>
        </p:spPr>
        <p:style>
          <a:lnRef idx="1">
            <a:schemeClr val="accent1"/>
          </a:lnRef>
          <a:fillRef idx="2">
            <a:schemeClr val="accent1"/>
          </a:fillRef>
          <a:effectRef idx="1">
            <a:schemeClr val="accent1"/>
          </a:effectRef>
          <a:fontRef idx="minor">
            <a:schemeClr val="dk1"/>
          </a:fontRef>
        </p:style>
        <p:txBody>
          <a:bodyPr vert="eaVert" wrap="none" anchor="ctr" anchorCtr="1">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挂账待支付</a:t>
            </a:r>
          </a:p>
        </p:txBody>
      </p:sp>
      <p:sp>
        <p:nvSpPr>
          <p:cNvPr id="46" name="Rectangle 3"/>
          <p:cNvSpPr>
            <a:spLocks noChangeArrowheads="1"/>
          </p:cNvSpPr>
          <p:nvPr/>
        </p:nvSpPr>
        <p:spPr bwMode="auto">
          <a:xfrm>
            <a:off x="7883525" y="919480"/>
            <a:ext cx="725170" cy="2376805"/>
          </a:xfrm>
          <a:prstGeom prst="rect">
            <a:avLst/>
          </a:prstGeom>
          <a:solidFill>
            <a:srgbClr val="D1AA73"/>
          </a:solidFill>
        </p:spPr>
        <p:style>
          <a:lnRef idx="1">
            <a:schemeClr val="accent1"/>
          </a:lnRef>
          <a:fillRef idx="2">
            <a:schemeClr val="accent1"/>
          </a:fillRef>
          <a:effectRef idx="1">
            <a:schemeClr val="accent1"/>
          </a:effectRef>
          <a:fontRef idx="minor">
            <a:schemeClr val="dk1"/>
          </a:fontRef>
        </p:style>
        <p:txBody>
          <a:bodyPr vert="eaVert" wrap="none" anchor="ctr" anchorCtr="1">
            <a:norm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4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财务支付</a:t>
            </a:r>
          </a:p>
        </p:txBody>
      </p:sp>
      <p:sp>
        <p:nvSpPr>
          <p:cNvPr id="47" name="Rectangle 19"/>
          <p:cNvSpPr>
            <a:spLocks noChangeArrowheads="1"/>
          </p:cNvSpPr>
          <p:nvPr/>
        </p:nvSpPr>
        <p:spPr bwMode="auto">
          <a:xfrm>
            <a:off x="860869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工薪收入集中支付</a:t>
            </a:r>
          </a:p>
        </p:txBody>
      </p:sp>
      <p:sp>
        <p:nvSpPr>
          <p:cNvPr id="48" name="Rectangle 19"/>
          <p:cNvSpPr>
            <a:spLocks noChangeArrowheads="1"/>
          </p:cNvSpPr>
          <p:nvPr/>
        </p:nvSpPr>
        <p:spPr bwMode="auto">
          <a:xfrm>
            <a:off x="7535420"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劳务费集中支付</a:t>
            </a:r>
          </a:p>
        </p:txBody>
      </p:sp>
      <p:sp>
        <p:nvSpPr>
          <p:cNvPr id="49" name="Rectangle 19"/>
          <p:cNvSpPr>
            <a:spLocks noChangeArrowheads="1"/>
          </p:cNvSpPr>
          <p:nvPr/>
        </p:nvSpPr>
        <p:spPr bwMode="auto">
          <a:xfrm>
            <a:off x="7891020"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公务卡集中支付</a:t>
            </a:r>
          </a:p>
        </p:txBody>
      </p:sp>
      <p:sp>
        <p:nvSpPr>
          <p:cNvPr id="50" name="Rectangle 19"/>
          <p:cNvSpPr>
            <a:spLocks noChangeArrowheads="1"/>
          </p:cNvSpPr>
          <p:nvPr/>
        </p:nvSpPr>
        <p:spPr bwMode="auto">
          <a:xfrm>
            <a:off x="825309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学生奖助学金集中支付</a:t>
            </a:r>
          </a:p>
        </p:txBody>
      </p:sp>
      <p:sp>
        <p:nvSpPr>
          <p:cNvPr id="52" name="Rectangle 19"/>
          <p:cNvSpPr>
            <a:spLocks noChangeArrowheads="1"/>
          </p:cNvSpPr>
          <p:nvPr/>
        </p:nvSpPr>
        <p:spPr bwMode="auto">
          <a:xfrm>
            <a:off x="9509760"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借款未归还</a:t>
            </a:r>
          </a:p>
        </p:txBody>
      </p:sp>
      <p:sp>
        <p:nvSpPr>
          <p:cNvPr id="53" name="Rectangle 19"/>
          <p:cNvSpPr>
            <a:spLocks noChangeArrowheads="1"/>
          </p:cNvSpPr>
          <p:nvPr/>
        </p:nvSpPr>
        <p:spPr bwMode="auto">
          <a:xfrm>
            <a:off x="9865360"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设备采购</a:t>
            </a:r>
          </a:p>
        </p:txBody>
      </p:sp>
      <p:sp>
        <p:nvSpPr>
          <p:cNvPr id="54" name="Rectangle 19"/>
          <p:cNvSpPr>
            <a:spLocks noChangeArrowheads="1"/>
          </p:cNvSpPr>
          <p:nvPr/>
        </p:nvSpPr>
        <p:spPr bwMode="auto">
          <a:xfrm>
            <a:off x="6461905" y="3789045"/>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政府会计制度</a:t>
            </a:r>
          </a:p>
        </p:txBody>
      </p:sp>
      <p:sp>
        <p:nvSpPr>
          <p:cNvPr id="55" name="Rectangle 19"/>
          <p:cNvSpPr>
            <a:spLocks noChangeArrowheads="1"/>
          </p:cNvSpPr>
          <p:nvPr/>
        </p:nvSpPr>
        <p:spPr bwMode="auto">
          <a:xfrm>
            <a:off x="2419985" y="3789044"/>
            <a:ext cx="355600" cy="2722245"/>
          </a:xfrm>
          <a:prstGeom prst="rect">
            <a:avLst/>
          </a:prstGeom>
        </p:spPr>
        <p:style>
          <a:lnRef idx="1">
            <a:schemeClr val="accent1"/>
          </a:lnRef>
          <a:fillRef idx="2">
            <a:schemeClr val="accent1"/>
          </a:fillRef>
          <a:effectRef idx="1">
            <a:schemeClr val="accent1"/>
          </a:effectRef>
          <a:fontRef idx="minor">
            <a:schemeClr val="dk1"/>
          </a:fontRef>
        </p:style>
        <p:txBody>
          <a:bodyPr vert="eaVert" wrap="none" anchor="ct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000" b="0" i="0" u="none" strike="noStrike" kern="1200" cap="none" spc="0" normalizeH="0" baseline="0" noProof="0" dirty="0">
                <a:ln>
                  <a:noFill/>
                </a:ln>
                <a:solidFill>
                  <a:schemeClr val="dk1"/>
                </a:solidFill>
                <a:effectLst/>
                <a:uLnTx/>
                <a:uFillTx/>
                <a:latin typeface="微软雅黑" panose="020B0503020204020204" charset="-122"/>
                <a:ea typeface="微软雅黑" panose="020B0503020204020204" charset="-122"/>
                <a:cs typeface="+mn-cs"/>
              </a:rPr>
              <a:t>预算相关规定</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42240" y="988060"/>
            <a:ext cx="11929745" cy="490791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406354" y="1038642"/>
            <a:ext cx="10725469" cy="4354195"/>
          </a:xfrm>
          <a:prstGeom prst="rect">
            <a:avLst/>
          </a:prstGeom>
          <a:noFill/>
        </p:spPr>
        <p:txBody>
          <a:bodyPr wrap="square" rtlCol="0">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800" b="1" dirty="0" smtClean="0">
              <a:solidFill>
                <a:schemeClr val="bg1"/>
              </a:solidFill>
              <a:latin typeface="+mn-ea"/>
              <a:sym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1.</a:t>
            </a:r>
            <a:r>
              <a:rPr lang="zh-CN" altLang="en-US" sz="2800" b="1" dirty="0" smtClean="0">
                <a:solidFill>
                  <a:schemeClr val="bg1"/>
                </a:solidFill>
                <a:latin typeface="+mn-ea"/>
                <a:sym typeface="+mn-ea"/>
              </a:rPr>
              <a:t>借款原则：</a:t>
            </a: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《事业单位会计准则（试行）》（财预字[1997]286号） “各种应收及预付款项应当定期与债务人对账核实，及时清算、催收”；</a:t>
            </a:r>
            <a:endParaRPr kumimoji="0" lang="zh-CN" altLang="en-US" sz="2800" b="1" i="0" u="none" strike="noStrike" kern="1200" cap="none" spc="0" normalizeH="0" baseline="0" dirty="0" smtClean="0">
              <a:solidFill>
                <a:schemeClr val="bg1"/>
              </a:solidFill>
              <a:latin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《西南林业大学关于开源节流规范经费管理完成化债任务的意见》（西南林〔2012〕65号）个人借款“前账不清、后款不借、报账还款”的原则 ；</a:t>
            </a:r>
            <a:endParaRPr kumimoji="0" lang="zh-CN" altLang="en-US" sz="2800" b="1" i="0" u="none" strike="noStrike" kern="1200" cap="none" spc="0" normalizeH="0" baseline="0" dirty="0" smtClean="0">
              <a:solidFill>
                <a:schemeClr val="bg1"/>
              </a:solidFill>
              <a:latin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科研项目：不超过两个月</a:t>
            </a:r>
            <a:endParaRPr kumimoji="0" lang="zh-CN" altLang="en-US" sz="2800" b="1" i="0" u="none" strike="noStrike" kern="1200" cap="none" spc="0" normalizeH="0" baseline="0" dirty="0" smtClean="0">
              <a:solidFill>
                <a:schemeClr val="bg1"/>
              </a:solidFill>
              <a:latin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其他：一个月</a:t>
            </a:r>
            <a:endParaRPr lang="zh-CN" altLang="en-US" sz="2800" b="1" dirty="0" smtClean="0">
              <a:solidFill>
                <a:schemeClr val="bg1"/>
              </a:solidFill>
              <a:latin typeface="+mn-ea"/>
            </a:endParaRPr>
          </a:p>
        </p:txBody>
      </p:sp>
      <p:sp>
        <p:nvSpPr>
          <p:cNvPr id="4" name="文本框 3"/>
          <p:cNvSpPr txBox="1"/>
          <p:nvPr/>
        </p:nvSpPr>
        <p:spPr>
          <a:xfrm>
            <a:off x="423282" y="172826"/>
            <a:ext cx="3057247" cy="584775"/>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3200" b="1" dirty="0" smtClean="0">
                <a:solidFill>
                  <a:schemeClr val="bg1"/>
                </a:solidFill>
                <a:latin typeface="张海山锐线体简" panose="02000000000000000000" pitchFamily="2" charset="-122"/>
                <a:ea typeface="张海山锐线体简" panose="02000000000000000000" pitchFamily="2" charset="-122"/>
              </a:rPr>
              <a:t>（一）财务借款</a:t>
            </a:r>
            <a:endParaRPr lang="zh-CN" altLang="en-US" sz="3200" b="1" dirty="0">
              <a:solidFill>
                <a:schemeClr val="bg1"/>
              </a:solidFill>
              <a:latin typeface="张海山锐线体简" panose="02000000000000000000" pitchFamily="2" charset="-122"/>
              <a:ea typeface="张海山锐线体简" panose="02000000000000000000" pitchFamily="2" charset="-122"/>
            </a:endParaRPr>
          </a:p>
        </p:txBody>
      </p:sp>
      <p:sp>
        <p:nvSpPr>
          <p:cNvPr id="6" name="文本框 5"/>
          <p:cNvSpPr txBox="1"/>
          <p:nvPr/>
        </p:nvSpPr>
        <p:spPr>
          <a:xfrm>
            <a:off x="4982210" y="6475361"/>
            <a:ext cx="2227580" cy="337185"/>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42240" y="988060"/>
            <a:ext cx="11929745" cy="490791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73050" y="1027430"/>
            <a:ext cx="11623040" cy="5877560"/>
          </a:xfrm>
          <a:prstGeom prst="rect">
            <a:avLst/>
          </a:prstGeom>
          <a:noFill/>
        </p:spPr>
        <p:txBody>
          <a:bodyPr wrap="square" rtlCol="0">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800" b="1" dirty="0" smtClean="0">
              <a:solidFill>
                <a:schemeClr val="bg1"/>
              </a:solidFill>
              <a:latin typeface="+mn-ea"/>
              <a:sym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2.</a:t>
            </a:r>
            <a:r>
              <a:rPr lang="zh-CN" altLang="en-US" sz="2800" b="1" dirty="0" smtClean="0">
                <a:solidFill>
                  <a:schemeClr val="bg1"/>
                </a:solidFill>
                <a:latin typeface="+mn-ea"/>
                <a:sym typeface="+mn-ea"/>
              </a:rPr>
              <a:t>借款人：在编在岗人员</a:t>
            </a: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不允许借款人：学生、外聘、特岗</a:t>
            </a: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zh-CN" altLang="en-US" sz="2800" b="1" dirty="0" smtClean="0">
              <a:solidFill>
                <a:schemeClr val="bg1"/>
              </a:solidFill>
              <a:latin typeface="+mn-ea"/>
              <a:sym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3.注意事项：</a:t>
            </a: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禁止以任何事由办理因私借款；</a:t>
            </a: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借款人、审批人必须由本人签字，严禁由他人代签或盖章，要求字迹清晰、意见明确。 </a:t>
            </a: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zh-CN" altLang="en-US" sz="2800" b="1" dirty="0" smtClean="0">
              <a:solidFill>
                <a:schemeClr val="bg1"/>
              </a:solidFill>
              <a:latin typeface="+mn-ea"/>
              <a:sym typeface="+mn-ea"/>
            </a:endParaRPr>
          </a:p>
          <a:p>
            <a:pPr>
              <a:buSzPct val="76000"/>
            </a:pPr>
            <a:endParaRPr lang="zh-CN" altLang="en-US" sz="2800" b="1" kern="1200" dirty="0" smtClean="0">
              <a:solidFill>
                <a:schemeClr val="bg1"/>
              </a:solidFill>
              <a:latin typeface="+mn-ea"/>
            </a:endParaRPr>
          </a:p>
          <a:p>
            <a:pPr>
              <a:buSzPct val="76000"/>
            </a:pPr>
            <a:r>
              <a:rPr lang="zh-CN" altLang="en-US" sz="2800" b="1" dirty="0" smtClean="0">
                <a:solidFill>
                  <a:schemeClr val="bg1"/>
                </a:solidFill>
                <a:latin typeface="+mn-ea"/>
                <a:sym typeface="+mn-ea"/>
              </a:rPr>
              <a:t>  </a:t>
            </a:r>
            <a:endParaRPr kumimoji="0" lang="zh-CN" altLang="en-US" sz="2800" b="1" i="0" u="none" strike="noStrike" kern="1200" cap="none" spc="0" normalizeH="0" baseline="0" dirty="0" smtClean="0">
              <a:solidFill>
                <a:schemeClr val="bg1"/>
              </a:solidFill>
              <a:latin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zh-CN" altLang="en-US" sz="2800" b="1" dirty="0" smtClean="0">
              <a:solidFill>
                <a:schemeClr val="bg1"/>
              </a:solidFill>
              <a:latin typeface="+mn-ea"/>
            </a:endParaRPr>
          </a:p>
        </p:txBody>
      </p:sp>
      <p:sp>
        <p:nvSpPr>
          <p:cNvPr id="4" name="文本框 3"/>
          <p:cNvSpPr txBox="1"/>
          <p:nvPr/>
        </p:nvSpPr>
        <p:spPr>
          <a:xfrm>
            <a:off x="423282" y="172826"/>
            <a:ext cx="3057247" cy="584775"/>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3200" b="1" dirty="0" smtClean="0">
                <a:solidFill>
                  <a:schemeClr val="bg1"/>
                </a:solidFill>
                <a:latin typeface="张海山锐线体简" panose="02000000000000000000" pitchFamily="2" charset="-122"/>
                <a:ea typeface="张海山锐线体简" panose="02000000000000000000" pitchFamily="2" charset="-122"/>
              </a:rPr>
              <a:t>（一）财务借款</a:t>
            </a:r>
            <a:endParaRPr lang="zh-CN" altLang="en-US" sz="3200" b="1" dirty="0">
              <a:solidFill>
                <a:schemeClr val="bg1"/>
              </a:solidFill>
              <a:latin typeface="张海山锐线体简" panose="02000000000000000000" pitchFamily="2" charset="-122"/>
              <a:ea typeface="张海山锐线体简" panose="02000000000000000000" pitchFamily="2" charset="-122"/>
            </a:endParaRPr>
          </a:p>
        </p:txBody>
      </p:sp>
      <p:sp>
        <p:nvSpPr>
          <p:cNvPr id="6" name="文本框 5"/>
          <p:cNvSpPr txBox="1"/>
          <p:nvPr/>
        </p:nvSpPr>
        <p:spPr>
          <a:xfrm>
            <a:off x="4982210" y="6475361"/>
            <a:ext cx="2227580" cy="337185"/>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p>
        </p:txBody>
      </p: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270" y="1001395"/>
            <a:ext cx="12192000" cy="4264872"/>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2" name="文本框 11"/>
          <p:cNvSpPr txBox="1"/>
          <p:nvPr/>
        </p:nvSpPr>
        <p:spPr>
          <a:xfrm>
            <a:off x="369570" y="1338580"/>
            <a:ext cx="5726430" cy="3693319"/>
          </a:xfrm>
          <a:prstGeom prst="rect">
            <a:avLst/>
          </a:prstGeom>
          <a:noFill/>
        </p:spPr>
        <p:txBody>
          <a:bodyPr wrap="square" rtlCol="0">
            <a:spAutoFit/>
          </a:bodyPr>
          <a:lstStyle/>
          <a:p>
            <a:pPr marL="273050" marR="0" lvl="0" indent="0" algn="l" defTabSz="914400" rtl="0" fontAlgn="base">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1.财务报销：已履行相应审批手续并取得合法票据、相应资料的经济事项办理财务报销</a:t>
            </a:r>
            <a:r>
              <a:rPr kumimoji="0" lang="zh-CN" altLang="en-US" sz="2800" b="1" i="0" u="none" strike="noStrike" kern="1200" cap="none" spc="0" normalizeH="0" baseline="0" dirty="0" smtClean="0">
                <a:solidFill>
                  <a:schemeClr val="bg1"/>
                </a:solidFill>
                <a:latin typeface="+mn-ea"/>
              </a:rPr>
              <a:t>；</a:t>
            </a:r>
          </a:p>
          <a:p>
            <a:pPr marL="273050" marR="0" lvl="0" indent="0" algn="l" defTabSz="914400" rtl="0" fontAlgn="base">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2.经办人：在编、院系或部门特别委托的</a:t>
            </a:r>
            <a:r>
              <a:rPr lang="zh-CN" altLang="en-US" sz="2800" b="1" dirty="0" smtClean="0">
                <a:solidFill>
                  <a:schemeClr val="bg1"/>
                </a:solidFill>
                <a:latin typeface="+mn-ea"/>
                <a:sym typeface="+mn-ea"/>
              </a:rPr>
              <a:t>长期</a:t>
            </a:r>
            <a:r>
              <a:rPr lang="en-US" altLang="zh-CN" sz="2800" b="1" dirty="0" err="1" smtClean="0">
                <a:solidFill>
                  <a:schemeClr val="bg1"/>
                </a:solidFill>
                <a:latin typeface="+mn-ea"/>
                <a:sym typeface="+mn-ea"/>
              </a:rPr>
              <a:t>外聘、特岗人员</a:t>
            </a:r>
            <a:r>
              <a:rPr lang="zh-CN" altLang="en-US" sz="2800" b="1" dirty="0" smtClean="0">
                <a:solidFill>
                  <a:schemeClr val="bg1"/>
                </a:solidFill>
                <a:latin typeface="+mn-ea"/>
                <a:sym typeface="+mn-ea"/>
              </a:rPr>
              <a:t>；</a:t>
            </a:r>
            <a:endParaRPr lang="en-US" altLang="zh-CN" sz="2800" b="1" dirty="0" smtClean="0">
              <a:solidFill>
                <a:schemeClr val="bg1"/>
              </a:solidFill>
              <a:latin typeface="+mn-ea"/>
              <a:sym typeface="+mn-ea"/>
            </a:endParaRPr>
          </a:p>
          <a:p>
            <a:pPr marL="273050" marR="0" lvl="0" indent="0" algn="l" defTabSz="914400" rtl="0" fontAlgn="base">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err="1" smtClean="0">
                <a:solidFill>
                  <a:schemeClr val="bg1"/>
                </a:solidFill>
                <a:latin typeface="+mn-ea"/>
                <a:sym typeface="+mn-ea"/>
              </a:rPr>
              <a:t>研究生可以做研究生</a:t>
            </a:r>
            <a:r>
              <a:rPr lang="zh-CN" altLang="en-US" sz="2800" b="1" dirty="0" smtClean="0">
                <a:solidFill>
                  <a:schemeClr val="bg1"/>
                </a:solidFill>
                <a:latin typeface="+mn-ea"/>
                <a:sym typeface="+mn-ea"/>
              </a:rPr>
              <a:t>个人</a:t>
            </a:r>
            <a:r>
              <a:rPr lang="en-US" altLang="zh-CN" sz="2800" b="1" dirty="0" err="1" smtClean="0">
                <a:solidFill>
                  <a:schemeClr val="bg1"/>
                </a:solidFill>
                <a:latin typeface="+mn-ea"/>
                <a:sym typeface="+mn-ea"/>
              </a:rPr>
              <a:t>经费报销的经办人</a:t>
            </a:r>
            <a:r>
              <a:rPr lang="en-US" altLang="zh-CN" sz="2800" b="1" dirty="0" smtClean="0">
                <a:solidFill>
                  <a:schemeClr val="bg1"/>
                </a:solidFill>
                <a:latin typeface="+mn-ea"/>
                <a:sym typeface="+mn-ea"/>
              </a:rPr>
              <a:t>。</a:t>
            </a:r>
            <a:endParaRPr lang="en-US" altLang="zh-CN" sz="2800" b="1" dirty="0" smtClean="0">
              <a:solidFill>
                <a:schemeClr val="bg1"/>
              </a:solidFill>
              <a:latin typeface="+mn-ea"/>
            </a:endParaRPr>
          </a:p>
          <a:p>
            <a:pPr marR="0" lvl="0" indent="0" algn="l" rtl="0">
              <a:lnSpc>
                <a:spcPct val="100000"/>
              </a:lnSpc>
            </a:pPr>
            <a:endParaRPr lang="en-US" altLang="zh-CN" sz="2800" b="1" dirty="0" smtClean="0">
              <a:solidFill>
                <a:schemeClr val="bg1"/>
              </a:solidFill>
              <a:latin typeface="+mn-ea"/>
            </a:endParaRPr>
          </a:p>
        </p:txBody>
      </p:sp>
      <p:sp>
        <p:nvSpPr>
          <p:cNvPr id="8194" name="Rectangle 2"/>
          <p:cNvSpPr>
            <a:spLocks noChangeArrowheads="1"/>
          </p:cNvSpPr>
          <p:nvPr/>
        </p:nvSpPr>
        <p:spPr bwMode="auto">
          <a:xfrm>
            <a:off x="6180667" y="1019764"/>
            <a:ext cx="5643033" cy="4124206"/>
          </a:xfrm>
          <a:prstGeom prst="rect">
            <a:avLst/>
          </a:prstGeom>
          <a:noFill/>
          <a:ln w="9525">
            <a:noFill/>
            <a:miter lim="800000"/>
          </a:ln>
          <a:effectLst/>
        </p:spPr>
        <p:txBody>
          <a:bodyPr vert="horz" wrap="square" lIns="91440" tIns="45720" rIns="91440" bIns="45720" numCol="1" anchor="ctr" anchorCtr="0" compatLnSpc="1">
            <a:spAutoFit/>
          </a:bodyPr>
          <a:lstStyle/>
          <a:p>
            <a:pPr marL="273050" marR="0" lvl="0" indent="0" algn="l" defTabSz="914400" rtl="0" fontAlgn="base">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3.财务报销提供资料</a:t>
            </a:r>
            <a:r>
              <a:rPr lang="zh-CN" altLang="en-US" sz="2800" b="1" kern="1200" dirty="0" smtClean="0">
                <a:solidFill>
                  <a:schemeClr val="bg1"/>
                </a:solidFill>
                <a:latin typeface="+mn-ea"/>
              </a:rPr>
              <a:t>：</a:t>
            </a:r>
            <a:r>
              <a:rPr lang="en-US" altLang="zh-CN" sz="2800" b="1" dirty="0" err="1" smtClean="0">
                <a:solidFill>
                  <a:schemeClr val="bg1"/>
                </a:solidFill>
                <a:latin typeface="+mn-ea"/>
                <a:sym typeface="+mn-ea"/>
              </a:rPr>
              <a:t>费用报销单、差旅费报销单</a:t>
            </a:r>
            <a:endParaRPr lang="en-US" altLang="zh-CN" sz="2800" b="1" dirty="0" smtClean="0">
              <a:solidFill>
                <a:schemeClr val="bg1"/>
              </a:solidFill>
              <a:latin typeface="+mn-ea"/>
              <a:sym typeface="+mn-ea"/>
            </a:endParaRPr>
          </a:p>
          <a:p>
            <a:pPr marL="273050" marR="0" lvl="0" indent="0" algn="l" defTabSz="914400" rtl="0" fontAlgn="base">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err="1" smtClean="0">
                <a:solidFill>
                  <a:schemeClr val="bg1"/>
                </a:solidFill>
                <a:latin typeface="+mn-ea"/>
                <a:sym typeface="+mn-ea"/>
              </a:rPr>
              <a:t>原始票据：合法票据、自制单据</a:t>
            </a:r>
            <a:endParaRPr lang="en-US" altLang="zh-CN" sz="2800" b="1" dirty="0" smtClean="0">
              <a:solidFill>
                <a:schemeClr val="bg1"/>
              </a:solidFill>
              <a:latin typeface="+mn-ea"/>
              <a:sym typeface="+mn-ea"/>
            </a:endParaRPr>
          </a:p>
          <a:p>
            <a:pPr marL="273050" marR="0" lvl="0" indent="0" algn="l" defTabSz="914400" rtl="0" fontAlgn="base">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经济事项事前审批结果（政府采购手续、校长办公会决策结论、预算批复手续、</a:t>
            </a:r>
            <a:r>
              <a:rPr lang="en-US" altLang="zh-CN" sz="2800" b="1" dirty="0" smtClean="0">
                <a:solidFill>
                  <a:schemeClr val="bg1"/>
                </a:solidFill>
                <a:latin typeface="+mn-ea"/>
                <a:sym typeface="+mn-ea"/>
              </a:rPr>
              <a:t>固定资产登记手续、</a:t>
            </a:r>
            <a:r>
              <a:rPr lang="en-US" altLang="zh-CN" sz="2800" b="1" dirty="0" smtClean="0">
                <a:solidFill>
                  <a:schemeClr val="bg1"/>
                </a:solidFill>
                <a:latin typeface="+mn-ea"/>
                <a:sym typeface="+mn-ea"/>
              </a:rPr>
              <a:t>低值易耗品（材料）出入库手续、归口管理部门事前审批手续等）</a:t>
            </a:r>
            <a:endParaRPr kumimoji="0" lang="en-US" altLang="zh-CN" sz="2800" b="1" i="0" u="none" strike="noStrike" cap="none" normalizeH="0" baseline="0" dirty="0" smtClean="0">
              <a:solidFill>
                <a:schemeClr val="bg1"/>
              </a:solidFill>
              <a:latin typeface="+mn-ea"/>
            </a:endParaRPr>
          </a:p>
        </p:txBody>
      </p:sp>
      <p:sp>
        <p:nvSpPr>
          <p:cNvPr id="15" name="文本框 18"/>
          <p:cNvSpPr txBox="1"/>
          <p:nvPr/>
        </p:nvSpPr>
        <p:spPr>
          <a:xfrm>
            <a:off x="481965" y="5510526"/>
            <a:ext cx="9097010" cy="1077218"/>
          </a:xfrm>
          <a:prstGeom prst="rect">
            <a:avLst/>
          </a:prstGeom>
          <a:noFill/>
        </p:spPr>
        <p:txBody>
          <a:bodyPr wrap="square" rtlCol="0">
            <a:spAutoFit/>
          </a:bodyPr>
          <a:lstStyle/>
          <a:p>
            <a:pPr algn="l">
              <a:buSzPct val="76000"/>
            </a:pPr>
            <a:r>
              <a:rPr lang="zh-CN" altLang="en-US" sz="3200" b="1" dirty="0">
                <a:latin typeface="+mn-ea"/>
                <a:cs typeface="华文新魏" panose="02010800040101010101" pitchFamily="2" charset="-122"/>
                <a:sym typeface="+mn-ea"/>
              </a:rPr>
              <a:t>注意事项：</a:t>
            </a:r>
            <a:endParaRPr lang="en-US" altLang="zh-CN" sz="3200" b="1" kern="1200" dirty="0">
              <a:latin typeface="+mn-ea"/>
              <a:cs typeface="华文新魏" panose="02010800040101010101" pitchFamily="2" charset="-122"/>
            </a:endParaRPr>
          </a:p>
          <a:p>
            <a:pPr algn="l">
              <a:buSzPct val="76000"/>
            </a:pPr>
            <a:r>
              <a:rPr lang="zh-CN" altLang="en-US" sz="3200" b="1" dirty="0">
                <a:latin typeface="+mn-ea"/>
                <a:cs typeface="华文新魏" panose="02010800040101010101" pitchFamily="2" charset="-122"/>
                <a:sym typeface="+mn-ea"/>
              </a:rPr>
              <a:t>审批意见需清晰、明确</a:t>
            </a:r>
            <a:r>
              <a:rPr lang="zh-CN" altLang="en-US" sz="3200" b="1" dirty="0" smtClean="0">
                <a:latin typeface="+mn-ea"/>
                <a:cs typeface="华文新魏" panose="02010800040101010101" pitchFamily="2" charset="-122"/>
                <a:sym typeface="+mn-ea"/>
              </a:rPr>
              <a:t>。</a:t>
            </a:r>
            <a:r>
              <a:rPr lang="en-US" altLang="zh-CN" sz="3200" u="sng" dirty="0" smtClean="0">
                <a:latin typeface="张海山锐线体简" panose="02000000000000000000" pitchFamily="2" charset="-122"/>
                <a:ea typeface="张海山锐线体简" panose="02000000000000000000" pitchFamily="2" charset="-122"/>
              </a:rPr>
              <a:t>          </a:t>
            </a:r>
            <a:endParaRPr lang="zh-CN" altLang="en-US" sz="3200" u="sng" dirty="0">
              <a:latin typeface="张海山锐线体简" panose="02000000000000000000" pitchFamily="2" charset="-122"/>
              <a:ea typeface="张海山锐线体简" panose="02000000000000000000" pitchFamily="2" charset="-122"/>
            </a:endParaRPr>
          </a:p>
        </p:txBody>
      </p:sp>
      <p:sp>
        <p:nvSpPr>
          <p:cNvPr id="4" name="文本框 3"/>
          <p:cNvSpPr txBox="1"/>
          <p:nvPr/>
        </p:nvSpPr>
        <p:spPr>
          <a:xfrm>
            <a:off x="423282" y="172826"/>
            <a:ext cx="3057247" cy="584775"/>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3200" b="1" dirty="0" smtClean="0">
                <a:solidFill>
                  <a:schemeClr val="bg1"/>
                </a:solidFill>
                <a:latin typeface="张海山锐线体简" panose="02000000000000000000" pitchFamily="2" charset="-122"/>
                <a:ea typeface="张海山锐线体简" panose="02000000000000000000" pitchFamily="2" charset="-122"/>
              </a:rPr>
              <a:t>（二）财务报销</a:t>
            </a:r>
            <a:endParaRPr lang="zh-CN" altLang="en-US" sz="3200" b="1" dirty="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xmlns="" val="0"/>
              </a:ext>
            </a:extLst>
          </a:blip>
          <a:srcRect t="57391"/>
          <a:stretch>
            <a:fillRect/>
          </a:stretch>
        </p:blipFill>
        <p:spPr>
          <a:xfrm>
            <a:off x="0" y="0"/>
            <a:ext cx="12192000" cy="3429000"/>
          </a:xfrm>
          <a:prstGeom prst="rect">
            <a:avLst/>
          </a:prstGeom>
        </p:spPr>
      </p:pic>
      <p:sp>
        <p:nvSpPr>
          <p:cNvPr id="5" name="矩形 4"/>
          <p:cNvSpPr/>
          <p:nvPr/>
        </p:nvSpPr>
        <p:spPr>
          <a:xfrm>
            <a:off x="0" y="0"/>
            <a:ext cx="12192000" cy="3429000"/>
          </a:xfrm>
          <a:prstGeom prst="rect">
            <a:avLst/>
          </a:prstGeom>
          <a:solidFill>
            <a:srgbClr val="D1AA7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825046" y="4166398"/>
            <a:ext cx="10960553" cy="2676525"/>
          </a:xfrm>
          <a:prstGeom prst="rect">
            <a:avLst/>
          </a:prstGeom>
          <a:noFill/>
        </p:spPr>
        <p:txBody>
          <a:bodyPr wrap="square" rtlCol="0">
            <a:spAutoFit/>
          </a:bodyPr>
          <a:lstStyle/>
          <a:p>
            <a:pPr lvl="0" fontAlgn="base">
              <a:spcBef>
                <a:spcPct val="0"/>
              </a:spcBef>
              <a:spcAft>
                <a:spcPct val="0"/>
              </a:spcAft>
            </a:pPr>
            <a:r>
              <a:rPr lang="zh-CN" altLang="en-US" sz="2800" dirty="0">
                <a:latin typeface="微软雅黑" panose="020B0503020204020204" charset="-122"/>
                <a:ea typeface="微软雅黑" panose="020B0503020204020204" charset="-122"/>
                <a:cs typeface="华文新魏" panose="02010800040101010101" pitchFamily="2" charset="-122"/>
                <a:sym typeface="+mn-ea"/>
              </a:rPr>
              <a:t>财政部</a:t>
            </a:r>
            <a:r>
              <a:rPr lang="en-US" altLang="zh-CN" sz="2800" dirty="0">
                <a:latin typeface="微软雅黑" panose="020B0503020204020204" charset="-122"/>
                <a:ea typeface="微软雅黑" panose="020B0503020204020204" charset="-122"/>
                <a:cs typeface="华文新魏" panose="02010800040101010101" pitchFamily="2" charset="-122"/>
                <a:sym typeface="+mn-ea"/>
              </a:rPr>
              <a:t>《</a:t>
            </a:r>
            <a:r>
              <a:rPr lang="zh-CN" altLang="en-US" sz="2800" dirty="0">
                <a:latin typeface="微软雅黑" panose="020B0503020204020204" charset="-122"/>
                <a:ea typeface="微软雅黑" panose="020B0503020204020204" charset="-122"/>
                <a:cs typeface="华文新魏" panose="02010800040101010101" pitchFamily="2" charset="-122"/>
                <a:sym typeface="+mn-ea"/>
              </a:rPr>
              <a:t>会计基础工作规范</a:t>
            </a:r>
            <a:r>
              <a:rPr lang="en-US" altLang="zh-CN" sz="2800" dirty="0">
                <a:latin typeface="微软雅黑" panose="020B0503020204020204" charset="-122"/>
                <a:ea typeface="微软雅黑" panose="020B0503020204020204" charset="-122"/>
                <a:cs typeface="华文新魏" panose="02010800040101010101" pitchFamily="2" charset="-122"/>
                <a:sym typeface="+mn-ea"/>
              </a:rPr>
              <a:t>》</a:t>
            </a:r>
            <a:r>
              <a:rPr lang="zh-CN" altLang="en-US" sz="2800" dirty="0">
                <a:latin typeface="微软雅黑" panose="020B0503020204020204" charset="-122"/>
                <a:ea typeface="微软雅黑" panose="020B0503020204020204" charset="-122"/>
                <a:cs typeface="华文新魏" panose="02010800040101010101" pitchFamily="2" charset="-122"/>
                <a:sym typeface="+mn-ea"/>
              </a:rPr>
              <a:t>要求</a:t>
            </a:r>
            <a:r>
              <a:rPr lang="zh-CN" altLang="en-US" sz="2800" dirty="0">
                <a:solidFill>
                  <a:srgbClr val="FF0000"/>
                </a:solidFill>
                <a:latin typeface="微软雅黑" panose="020B0503020204020204" charset="-122"/>
                <a:ea typeface="微软雅黑" panose="020B0503020204020204" charset="-122"/>
                <a:cs typeface="华文新魏" panose="02010800040101010101" pitchFamily="2" charset="-122"/>
                <a:sym typeface="+mn-ea"/>
              </a:rPr>
              <a:t>：</a:t>
            </a:r>
          </a:p>
          <a:p>
            <a:pPr fontAlgn="auto">
              <a:lnSpc>
                <a:spcPct val="100000"/>
              </a:lnSpc>
              <a:buClr>
                <a:srgbClr val="C00000"/>
              </a:buClr>
              <a:buSzPct val="80000"/>
              <a:buFont typeface="Wingdings 3" panose="05040102010807070707" pitchFamily="18" charset="2"/>
              <a:buAutoNum type="circleNumDbPlain"/>
            </a:pPr>
            <a:r>
              <a:rPr lang="zh-CN" altLang="en-US" sz="2800" dirty="0">
                <a:latin typeface="微软雅黑" panose="020B0503020204020204" charset="-122"/>
                <a:ea typeface="微软雅黑" panose="020B0503020204020204" charset="-122"/>
                <a:cs typeface="华文新魏" panose="02010800040101010101" pitchFamily="2" charset="-122"/>
                <a:sym typeface="+mn-ea"/>
              </a:rPr>
              <a:t> </a:t>
            </a:r>
            <a:r>
              <a:rPr lang="zh-CN" altLang="en-US" sz="2800" dirty="0" smtClean="0">
                <a:latin typeface="微软雅黑" panose="020B0503020204020204" charset="-122"/>
                <a:ea typeface="微软雅黑" panose="020B0503020204020204" charset="-122"/>
                <a:cs typeface="华文新魏" panose="02010800040101010101" pitchFamily="2" charset="-122"/>
                <a:sym typeface="+mn-ea"/>
              </a:rPr>
              <a:t>用钢</a:t>
            </a:r>
            <a:r>
              <a:rPr lang="zh-CN" altLang="en-US" sz="2800" dirty="0">
                <a:latin typeface="微软雅黑" panose="020B0503020204020204" charset="-122"/>
                <a:ea typeface="微软雅黑" panose="020B0503020204020204" charset="-122"/>
                <a:cs typeface="华文新魏" panose="02010800040101010101" pitchFamily="2" charset="-122"/>
                <a:sym typeface="+mn-ea"/>
              </a:rPr>
              <a:t>笔或碳素笔填</a:t>
            </a:r>
            <a:r>
              <a:rPr lang="zh-CN" altLang="en-US" sz="2800" dirty="0" smtClean="0">
                <a:latin typeface="微软雅黑" panose="020B0503020204020204" charset="-122"/>
                <a:ea typeface="微软雅黑" panose="020B0503020204020204" charset="-122"/>
                <a:cs typeface="华文新魏" panose="02010800040101010101" pitchFamily="2" charset="-122"/>
                <a:sym typeface="+mn-ea"/>
              </a:rPr>
              <a:t>写，</a:t>
            </a:r>
            <a:r>
              <a:rPr lang="zh-CN" altLang="en-US" sz="2800" u="sng" dirty="0" smtClean="0">
                <a:solidFill>
                  <a:srgbClr val="FF0000"/>
                </a:solidFill>
                <a:latin typeface="微软雅黑" panose="020B0503020204020204" charset="-122"/>
                <a:ea typeface="微软雅黑" panose="020B0503020204020204" charset="-122"/>
                <a:cs typeface="华文新魏" panose="02010800040101010101" pitchFamily="2" charset="-122"/>
                <a:sym typeface="+mn-ea"/>
              </a:rPr>
              <a:t>禁止使用圆珠笔或铅笔</a:t>
            </a:r>
            <a:r>
              <a:rPr lang="zh-CN" altLang="en-US" sz="2800" dirty="0" smtClean="0">
                <a:latin typeface="微软雅黑" panose="020B0503020204020204" charset="-122"/>
                <a:ea typeface="微软雅黑" panose="020B0503020204020204" charset="-122"/>
                <a:cs typeface="华文新魏" panose="02010800040101010101" pitchFamily="2" charset="-122"/>
                <a:sym typeface="+mn-ea"/>
              </a:rPr>
              <a:t>；</a:t>
            </a:r>
            <a:endParaRPr lang="zh-CN" altLang="en-US" sz="2800" kern="1200" dirty="0">
              <a:latin typeface="微软雅黑" panose="020B0503020204020204" charset="-122"/>
              <a:ea typeface="微软雅黑" panose="020B0503020204020204" charset="-122"/>
              <a:cs typeface="华文新魏" panose="02010800040101010101" pitchFamily="2" charset="-122"/>
            </a:endParaRPr>
          </a:p>
          <a:p>
            <a:pPr fontAlgn="auto">
              <a:lnSpc>
                <a:spcPct val="100000"/>
              </a:lnSpc>
              <a:buClr>
                <a:srgbClr val="C00000"/>
              </a:buClr>
              <a:buSzPct val="80000"/>
              <a:buFont typeface="Wingdings 3" panose="05040102010807070707" pitchFamily="18" charset="2"/>
              <a:buAutoNum type="circleNumDbPlain"/>
            </a:pPr>
            <a:r>
              <a:rPr lang="zh-CN" altLang="en-US" sz="2800" dirty="0">
                <a:latin typeface="微软雅黑" panose="020B0503020204020204" charset="-122"/>
                <a:ea typeface="微软雅黑" panose="020B0503020204020204" charset="-122"/>
                <a:cs typeface="华文新魏" panose="02010800040101010101" pitchFamily="2" charset="-122"/>
                <a:sym typeface="+mn-ea"/>
              </a:rPr>
              <a:t> 字迹清晰、工整、不得涂改；</a:t>
            </a:r>
            <a:endParaRPr lang="zh-CN" altLang="en-US" sz="2800" kern="1200" dirty="0">
              <a:latin typeface="微软雅黑" panose="020B0503020204020204" charset="-122"/>
              <a:ea typeface="微软雅黑" panose="020B0503020204020204" charset="-122"/>
              <a:cs typeface="华文新魏" panose="02010800040101010101" pitchFamily="2" charset="-122"/>
            </a:endParaRPr>
          </a:p>
          <a:p>
            <a:pPr fontAlgn="auto">
              <a:lnSpc>
                <a:spcPct val="100000"/>
              </a:lnSpc>
              <a:buClr>
                <a:srgbClr val="C00000"/>
              </a:buClr>
              <a:buSzPct val="80000"/>
              <a:buFont typeface="Wingdings 3" panose="05040102010807070707" pitchFamily="18" charset="2"/>
              <a:buAutoNum type="circleNumDbPlain"/>
            </a:pPr>
            <a:r>
              <a:rPr lang="zh-CN" altLang="en-US" sz="2800" dirty="0">
                <a:latin typeface="微软雅黑" panose="020B0503020204020204" charset="-122"/>
                <a:ea typeface="微软雅黑" panose="020B0503020204020204" charset="-122"/>
                <a:cs typeface="华文新魏" panose="02010800040101010101" pitchFamily="2" charset="-122"/>
                <a:sym typeface="+mn-ea"/>
              </a:rPr>
              <a:t> 阿拉伯数字应当一个一个写，不得连笔写；</a:t>
            </a:r>
            <a:endParaRPr lang="en-US" altLang="zh-CN" sz="2800" kern="1200" dirty="0">
              <a:latin typeface="微软雅黑" panose="020B0503020204020204" charset="-122"/>
              <a:ea typeface="微软雅黑" panose="020B0503020204020204" charset="-122"/>
              <a:cs typeface="华文新魏" panose="02010800040101010101" pitchFamily="2" charset="-122"/>
            </a:endParaRPr>
          </a:p>
          <a:p>
            <a:pPr fontAlgn="auto">
              <a:lnSpc>
                <a:spcPct val="100000"/>
              </a:lnSpc>
              <a:buClr>
                <a:srgbClr val="C00000"/>
              </a:buClr>
              <a:buSzPct val="80000"/>
              <a:buFont typeface="Wingdings 3" panose="05040102010807070707" pitchFamily="18" charset="2"/>
              <a:buAutoNum type="circleNumDbPlain"/>
            </a:pPr>
            <a:r>
              <a:rPr lang="zh-CN" altLang="en-US" sz="2800" dirty="0">
                <a:latin typeface="微软雅黑" panose="020B0503020204020204" charset="-122"/>
                <a:ea typeface="微软雅黑" panose="020B0503020204020204" charset="-122"/>
                <a:cs typeface="华文新魏" panose="02010800040101010101" pitchFamily="2" charset="-122"/>
                <a:sym typeface="+mn-ea"/>
              </a:rPr>
              <a:t> 汉字一律用正楷或行书</a:t>
            </a:r>
            <a:r>
              <a:rPr lang="zh-CN" altLang="en-US" sz="2800" dirty="0" smtClean="0">
                <a:latin typeface="微软雅黑" panose="020B0503020204020204" charset="-122"/>
                <a:ea typeface="微软雅黑" panose="020B0503020204020204" charset="-122"/>
                <a:cs typeface="华文新魏" panose="02010800040101010101" pitchFamily="2" charset="-122"/>
                <a:sym typeface="+mn-ea"/>
              </a:rPr>
              <a:t>体书写</a:t>
            </a:r>
            <a:r>
              <a:rPr lang="zh-CN" altLang="en-US" sz="2800" dirty="0">
                <a:latin typeface="微软雅黑" panose="020B0503020204020204" charset="-122"/>
                <a:ea typeface="微软雅黑" panose="020B0503020204020204" charset="-122"/>
                <a:cs typeface="华文新魏" panose="02010800040101010101" pitchFamily="2" charset="-122"/>
                <a:sym typeface="+mn-ea"/>
              </a:rPr>
              <a:t>；</a:t>
            </a:r>
            <a:endParaRPr lang="en-US" altLang="zh-CN" sz="2800" kern="1200" dirty="0">
              <a:latin typeface="微软雅黑" panose="020B0503020204020204" charset="-122"/>
              <a:ea typeface="微软雅黑" panose="020B0503020204020204" charset="-122"/>
              <a:cs typeface="华文新魏" panose="02010800040101010101" pitchFamily="2" charset="-122"/>
            </a:endParaRPr>
          </a:p>
          <a:p>
            <a:pPr fontAlgn="auto">
              <a:lnSpc>
                <a:spcPct val="100000"/>
              </a:lnSpc>
              <a:buClr>
                <a:srgbClr val="C00000"/>
              </a:buClr>
              <a:buSzPct val="80000"/>
              <a:buFont typeface="Wingdings 3" panose="05040102010807070707" pitchFamily="18" charset="2"/>
              <a:buAutoNum type="circleNumDbPlain"/>
            </a:pPr>
            <a:r>
              <a:rPr lang="zh-CN" altLang="en-US" sz="2800" dirty="0">
                <a:latin typeface="微软雅黑" panose="020B0503020204020204" charset="-122"/>
                <a:ea typeface="微软雅黑" panose="020B0503020204020204" charset="-122"/>
                <a:cs typeface="华文新魏" panose="02010800040101010101" pitchFamily="2" charset="-122"/>
                <a:sym typeface="+mn-ea"/>
              </a:rPr>
              <a:t> 人民币金额大小写一致。</a:t>
            </a:r>
            <a:endParaRPr lang="zh-CN" altLang="en-US" sz="2800" dirty="0">
              <a:latin typeface="华文仿宋" panose="02010600040101010101" pitchFamily="2" charset="-122"/>
              <a:ea typeface="华文仿宋" panose="02010600040101010101" pitchFamily="2" charset="-122"/>
              <a:cs typeface="宋体" panose="02010600030101010101" pitchFamily="2" charset="-122"/>
            </a:endParaRPr>
          </a:p>
        </p:txBody>
      </p:sp>
      <p:sp>
        <p:nvSpPr>
          <p:cNvPr id="4" name="矩形 3"/>
          <p:cNvSpPr/>
          <p:nvPr/>
        </p:nvSpPr>
        <p:spPr>
          <a:xfrm>
            <a:off x="-2" y="3429000"/>
            <a:ext cx="12192001" cy="72000"/>
          </a:xfrm>
          <a:prstGeom prst="rect">
            <a:avLst/>
          </a:prstGeom>
          <a:solidFill>
            <a:srgbClr val="D1A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080" y="3368675"/>
            <a:ext cx="5995035" cy="61658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66675" y="3415665"/>
            <a:ext cx="6138545" cy="521970"/>
          </a:xfrm>
          <a:prstGeom prst="rect">
            <a:avLst/>
          </a:prstGeom>
          <a:noFill/>
        </p:spPr>
        <p:txBody>
          <a:bodyPr wrap="square" rtlCol="0">
            <a:spAutoFit/>
          </a:bodyPr>
          <a:lstStyle/>
          <a:p>
            <a:pPr algn="ctr"/>
            <a:r>
              <a:rPr lang="zh-CN" altLang="en-US" sz="2800" dirty="0" smtClean="0">
                <a:solidFill>
                  <a:schemeClr val="bg1"/>
                </a:solidFill>
                <a:latin typeface="张海山锐线体简" panose="02000000000000000000" pitchFamily="2" charset="-122"/>
                <a:ea typeface="张海山锐线体简" panose="02000000000000000000" pitchFamily="2" charset="-122"/>
                <a:sym typeface="+mn-ea"/>
              </a:rPr>
              <a:t>（三）财务借款、报销单据填写要求</a:t>
            </a:r>
            <a:endParaRPr lang="zh-CN" altLang="en-US" sz="2800"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xmlns="" val="0"/>
              </a:ext>
            </a:extLst>
          </a:blip>
          <a:srcRect l="13252" r="27139"/>
          <a:stretch>
            <a:fillRect/>
          </a:stretch>
        </p:blipFill>
        <p:spPr>
          <a:xfrm>
            <a:off x="-36575" y="0"/>
            <a:ext cx="6132576" cy="6858000"/>
          </a:xfrm>
          <a:prstGeom prst="rect">
            <a:avLst/>
          </a:prstGeom>
        </p:spPr>
      </p:pic>
      <p:sp>
        <p:nvSpPr>
          <p:cNvPr id="12" name="任意多边形 11"/>
          <p:cNvSpPr/>
          <p:nvPr/>
        </p:nvSpPr>
        <p:spPr>
          <a:xfrm rot="5400000" flipH="1">
            <a:off x="2664318" y="-2669683"/>
            <a:ext cx="6863365" cy="12192000"/>
          </a:xfrm>
          <a:custGeom>
            <a:avLst/>
            <a:gdLst>
              <a:gd name="connsiteX0" fmla="*/ 6858000 w 6863365"/>
              <a:gd name="connsiteY0" fmla="*/ 12192000 h 12192000"/>
              <a:gd name="connsiteX1" fmla="*/ 6858000 w 6863365"/>
              <a:gd name="connsiteY1" fmla="*/ 12190476 h 12192000"/>
              <a:gd name="connsiteX2" fmla="*/ 18771 w 6863365"/>
              <a:gd name="connsiteY2" fmla="*/ 12190476 h 12192000"/>
              <a:gd name="connsiteX3" fmla="*/ 3441068 w 6863365"/>
              <a:gd name="connsiteY3" fmla="*/ 6289964 h 12192000"/>
              <a:gd name="connsiteX4" fmla="*/ 6858000 w 6863365"/>
              <a:gd name="connsiteY4" fmla="*/ 12181226 h 12192000"/>
              <a:gd name="connsiteX5" fmla="*/ 6858000 w 6863365"/>
              <a:gd name="connsiteY5" fmla="*/ 0 h 12192000"/>
              <a:gd name="connsiteX6" fmla="*/ 0 w 6863365"/>
              <a:gd name="connsiteY6" fmla="*/ 0 h 12192000"/>
              <a:gd name="connsiteX7" fmla="*/ 0 w 6863365"/>
              <a:gd name="connsiteY7" fmla="*/ 12192000 h 12192000"/>
              <a:gd name="connsiteX8" fmla="*/ 6863365 w 6863365"/>
              <a:gd name="connsiteY8" fmla="*/ 12190476 h 12192000"/>
              <a:gd name="connsiteX9" fmla="*/ 6858000 w 6863365"/>
              <a:gd name="connsiteY9" fmla="*/ 12181226 h 12192000"/>
              <a:gd name="connsiteX10" fmla="*/ 6858000 w 6863365"/>
              <a:gd name="connsiteY10" fmla="*/ 12190476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63365" h="12192000">
                <a:moveTo>
                  <a:pt x="6858000" y="12192000"/>
                </a:moveTo>
                <a:lnTo>
                  <a:pt x="6858000" y="12190476"/>
                </a:lnTo>
                <a:lnTo>
                  <a:pt x="18771" y="12190476"/>
                </a:lnTo>
                <a:lnTo>
                  <a:pt x="3441068" y="6289964"/>
                </a:lnTo>
                <a:lnTo>
                  <a:pt x="6858000" y="12181226"/>
                </a:lnTo>
                <a:lnTo>
                  <a:pt x="6858000" y="0"/>
                </a:lnTo>
                <a:lnTo>
                  <a:pt x="0" y="0"/>
                </a:lnTo>
                <a:lnTo>
                  <a:pt x="0" y="12192000"/>
                </a:lnTo>
                <a:close/>
                <a:moveTo>
                  <a:pt x="6863365" y="12190476"/>
                </a:moveTo>
                <a:lnTo>
                  <a:pt x="6858000" y="12181226"/>
                </a:lnTo>
                <a:lnTo>
                  <a:pt x="6858000" y="121904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p:cNvSpPr txBox="1"/>
          <p:nvPr/>
        </p:nvSpPr>
        <p:spPr>
          <a:xfrm>
            <a:off x="7535863" y="2663601"/>
            <a:ext cx="1706880" cy="398780"/>
          </a:xfrm>
          <a:prstGeom prst="rect">
            <a:avLst/>
          </a:prstGeom>
          <a:solidFill>
            <a:srgbClr val="D1AA73"/>
          </a:solidFill>
          <a:ln w="19050">
            <a:noFill/>
          </a:ln>
          <a:effectLst/>
        </p:spPr>
        <p:txBody>
          <a:bodyPr wrap="none" rtlCol="0">
            <a:spAutoFit/>
          </a:bodyPr>
          <a:lstStyle/>
          <a:p>
            <a:pPr algn="l"/>
            <a:r>
              <a:rPr lang="zh-CN" altLang="en-US" sz="2000" dirty="0">
                <a:solidFill>
                  <a:schemeClr val="bg1"/>
                </a:solidFill>
                <a:latin typeface="张海山锐线体简" panose="02000000000000000000" pitchFamily="2" charset="-122"/>
                <a:ea typeface="张海山锐线体简" panose="02000000000000000000" pitchFamily="2" charset="-122"/>
                <a:sym typeface="+mn-ea"/>
              </a:rPr>
              <a:t>财务报账培训</a:t>
            </a:r>
            <a:endParaRPr lang="zh-CN" altLang="en-US" sz="2000" dirty="0">
              <a:solidFill>
                <a:schemeClr val="bg1"/>
              </a:solidFill>
              <a:latin typeface="张海山锐线体简" panose="02000000000000000000" pitchFamily="2" charset="-122"/>
              <a:ea typeface="张海山锐线体简" panose="02000000000000000000" pitchFamily="2" charset="-122"/>
            </a:endParaRPr>
          </a:p>
        </p:txBody>
      </p:sp>
      <p:sp>
        <p:nvSpPr>
          <p:cNvPr id="5" name="文本框 4"/>
          <p:cNvSpPr txBox="1"/>
          <p:nvPr/>
        </p:nvSpPr>
        <p:spPr>
          <a:xfrm>
            <a:off x="6211014" y="3137670"/>
            <a:ext cx="5881370" cy="583565"/>
          </a:xfrm>
          <a:prstGeom prst="rect">
            <a:avLst/>
          </a:prstGeom>
          <a:noFill/>
        </p:spPr>
        <p:txBody>
          <a:bodyPr wrap="none" rtlCol="0">
            <a:spAutoFit/>
          </a:bodyPr>
          <a:lstStyle/>
          <a:p>
            <a:pPr algn="ctr"/>
            <a:r>
              <a:rPr lang="zh-CN" altLang="en-US" sz="3200" b="1" dirty="0" smtClean="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三、</a:t>
            </a:r>
            <a:r>
              <a:rPr lang="zh-CN" altLang="en-US" sz="3200" b="1" dirty="0" smtClean="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sym typeface="+mn-ea"/>
              </a:rPr>
              <a:t>主要经济业务报销注意事项</a:t>
            </a:r>
            <a:endParaRPr lang="zh-CN" altLang="en-US" sz="3200" b="1" dirty="0" smtClean="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6" name="矩形 5"/>
          <p:cNvSpPr/>
          <p:nvPr/>
        </p:nvSpPr>
        <p:spPr>
          <a:xfrm>
            <a:off x="7535863" y="3796404"/>
            <a:ext cx="3240000" cy="1800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等腰三角形 8"/>
          <p:cNvSpPr/>
          <p:nvPr/>
        </p:nvSpPr>
        <p:spPr>
          <a:xfrm rot="5400000" flipH="1">
            <a:off x="5712264" y="3863245"/>
            <a:ext cx="447195" cy="385513"/>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0" y="-237068"/>
            <a:ext cx="12192002" cy="256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flipH="1">
            <a:off x="-508617" y="466676"/>
            <a:ext cx="6844594" cy="5900512"/>
          </a:xfrm>
          <a:prstGeom prst="triangle">
            <a:avLst/>
          </a:prstGeom>
          <a:noFill/>
          <a:ln w="57150">
            <a:solidFill>
              <a:srgbClr val="D1A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5400000" flipH="1">
            <a:off x="5094590" y="2304591"/>
            <a:ext cx="1297029" cy="1118128"/>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4982210" y="6475361"/>
            <a:ext cx="2227580" cy="337185"/>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54" y="1436914"/>
            <a:ext cx="12192000" cy="549327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7885" y="1653296"/>
            <a:ext cx="1456970" cy="510185"/>
          </a:xfrm>
          <a:prstGeom prst="roundRect">
            <a:avLst/>
          </a:prstGeom>
          <a:solidFill>
            <a:schemeClr val="bg1"/>
          </a:solidFill>
        </p:spPr>
        <p:txBody>
          <a:bodyPr wrap="none" rtlCol="0">
            <a:spAutoFit/>
          </a:bodyPr>
          <a:lstStyle/>
          <a:p>
            <a:pPr algn="ctr"/>
            <a:r>
              <a:rPr lang="zh-CN" altLang="en-US" sz="2400" b="1" dirty="0">
                <a:solidFill>
                  <a:schemeClr val="tx1">
                    <a:lumMod val="65000"/>
                    <a:lumOff val="35000"/>
                  </a:schemeClr>
                </a:solidFill>
                <a:latin typeface="张海山锐线体简" panose="02000000000000000000" pitchFamily="2" charset="-122"/>
                <a:ea typeface="张海山锐线体简" panose="02000000000000000000" pitchFamily="2" charset="-122"/>
              </a:rPr>
              <a:t>人员支出</a:t>
            </a:r>
          </a:p>
        </p:txBody>
      </p:sp>
      <p:sp>
        <p:nvSpPr>
          <p:cNvPr id="18" name="文本框 17"/>
          <p:cNvSpPr txBox="1"/>
          <p:nvPr/>
        </p:nvSpPr>
        <p:spPr>
          <a:xfrm>
            <a:off x="5197455" y="468926"/>
            <a:ext cx="1826141" cy="584775"/>
          </a:xfrm>
          <a:prstGeom prst="rect">
            <a:avLst/>
          </a:prstGeom>
          <a:noFill/>
        </p:spPr>
        <p:txBody>
          <a:bodyPr wrap="none" rtlCol="0">
            <a:spAutoFit/>
          </a:bodyPr>
          <a:lstStyle/>
          <a:p>
            <a:pPr algn="ctr"/>
            <a:r>
              <a:rPr lang="zh-CN" altLang="en-US" sz="3200" b="1" dirty="0">
                <a:solidFill>
                  <a:srgbClr val="534C49"/>
                </a:solidFill>
                <a:latin typeface="张海山锐线体简" panose="02000000000000000000" pitchFamily="2" charset="-122"/>
                <a:ea typeface="张海山锐线体简" panose="02000000000000000000" pitchFamily="2" charset="-122"/>
              </a:rPr>
              <a:t>人员支出</a:t>
            </a:r>
          </a:p>
        </p:txBody>
      </p:sp>
      <p:sp>
        <p:nvSpPr>
          <p:cNvPr id="15" name="矩形 14"/>
          <p:cNvSpPr/>
          <p:nvPr/>
        </p:nvSpPr>
        <p:spPr>
          <a:xfrm>
            <a:off x="528955" y="2273292"/>
            <a:ext cx="11451590" cy="4616648"/>
          </a:xfrm>
          <a:prstGeom prst="rect">
            <a:avLst/>
          </a:prstGeom>
        </p:spPr>
        <p:txBody>
          <a:bodyPr wrap="square">
            <a:spAutoFit/>
          </a:bodyPr>
          <a:lstStyle/>
          <a:p>
            <a:pPr>
              <a:lnSpc>
                <a:spcPct val="150000"/>
              </a:lnSpc>
              <a:buSzPct val="76000"/>
            </a:pPr>
            <a:r>
              <a:rPr lang="zh-CN" altLang="zh-CN" sz="2800" b="1" dirty="0" smtClean="0">
                <a:solidFill>
                  <a:schemeClr val="bg1"/>
                </a:solidFill>
                <a:sym typeface="+mn-ea"/>
              </a:rPr>
              <a:t>人员支出指用于职工个人方面的费用开支（例如校内人员工资、社会保险缴费等）。</a:t>
            </a:r>
            <a:endParaRPr lang="zh-CN" altLang="zh-CN" sz="2800" b="1" kern="1200" dirty="0" smtClean="0">
              <a:solidFill>
                <a:schemeClr val="bg1"/>
              </a:solidFill>
            </a:endParaRPr>
          </a:p>
          <a:p>
            <a:pPr>
              <a:lnSpc>
                <a:spcPct val="150000"/>
              </a:lnSpc>
              <a:buSzPct val="76000"/>
            </a:pPr>
            <a:r>
              <a:rPr lang="zh-CN" altLang="zh-CN" sz="2800" b="1" dirty="0" smtClean="0">
                <a:solidFill>
                  <a:schemeClr val="bg1"/>
                </a:solidFill>
                <a:sym typeface="+mn-ea"/>
              </a:rPr>
              <a:t>归口审批：人事处</a:t>
            </a:r>
            <a:endParaRPr lang="zh-CN" altLang="zh-CN" sz="2800" b="1" kern="1200" dirty="0" smtClean="0">
              <a:solidFill>
                <a:schemeClr val="bg1"/>
              </a:solidFill>
            </a:endParaRPr>
          </a:p>
          <a:p>
            <a:pPr>
              <a:lnSpc>
                <a:spcPct val="150000"/>
              </a:lnSpc>
              <a:buSzPct val="76000"/>
            </a:pPr>
            <a:r>
              <a:rPr lang="zh-CN" altLang="zh-CN" sz="2800" b="1" dirty="0" smtClean="0">
                <a:solidFill>
                  <a:schemeClr val="bg1"/>
                </a:solidFill>
                <a:sym typeface="+mn-ea"/>
              </a:rPr>
              <a:t>政策依据：</a:t>
            </a:r>
            <a:endParaRPr lang="zh-CN" altLang="zh-CN" sz="2800" b="1" kern="1200" dirty="0" smtClean="0">
              <a:solidFill>
                <a:schemeClr val="bg1"/>
              </a:solidFill>
            </a:endParaRPr>
          </a:p>
          <a:p>
            <a:pPr>
              <a:lnSpc>
                <a:spcPct val="150000"/>
              </a:lnSpc>
              <a:buSzPct val="76000"/>
            </a:pPr>
            <a:r>
              <a:rPr lang="zh-CN" altLang="zh-CN" sz="2800" b="1" dirty="0" smtClean="0">
                <a:solidFill>
                  <a:schemeClr val="bg1"/>
                </a:solidFill>
                <a:sym typeface="+mn-ea"/>
              </a:rPr>
              <a:t>执行上级、学校有关人员支出的政策规定</a:t>
            </a:r>
            <a:endParaRPr lang="zh-CN" altLang="zh-CN" sz="2800" b="1" kern="1200" dirty="0" smtClean="0">
              <a:solidFill>
                <a:schemeClr val="bg1"/>
              </a:solidFill>
            </a:endParaRPr>
          </a:p>
          <a:p>
            <a:pPr>
              <a:lnSpc>
                <a:spcPct val="150000"/>
              </a:lnSpc>
              <a:buSzPct val="76000"/>
            </a:pPr>
            <a:r>
              <a:rPr lang="zh-CN" altLang="zh-CN" sz="2800" b="1" dirty="0" smtClean="0">
                <a:solidFill>
                  <a:schemeClr val="bg1"/>
                </a:solidFill>
                <a:sym typeface="+mn-ea"/>
              </a:rPr>
              <a:t>科研项目绩效发放有关规定</a:t>
            </a:r>
            <a:endParaRPr lang="zh-CN" altLang="zh-CN" sz="2800" b="1" kern="1200" dirty="0" smtClean="0">
              <a:solidFill>
                <a:schemeClr val="bg1"/>
              </a:solidFill>
            </a:endParaRPr>
          </a:p>
          <a:p>
            <a:pPr>
              <a:lnSpc>
                <a:spcPct val="150000"/>
              </a:lnSpc>
              <a:buSzPct val="76000"/>
            </a:pPr>
            <a:r>
              <a:rPr lang="zh-CN" altLang="zh-CN" sz="2800" b="1" dirty="0" smtClean="0">
                <a:solidFill>
                  <a:schemeClr val="bg1"/>
                </a:solidFill>
                <a:sym typeface="+mn-ea"/>
              </a:rPr>
              <a:t>学校财务审批制度</a:t>
            </a:r>
            <a:endParaRPr lang="zh-CN" altLang="zh-CN" sz="2800" b="1"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524" y="1436914"/>
            <a:ext cx="12192000" cy="549327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7885" y="1547419"/>
            <a:ext cx="1456970" cy="510185"/>
          </a:xfrm>
          <a:prstGeom prst="roundRect">
            <a:avLst/>
          </a:prstGeom>
          <a:solidFill>
            <a:schemeClr val="bg1"/>
          </a:solidFill>
        </p:spPr>
        <p:txBody>
          <a:bodyPr wrap="none" rtlCol="0">
            <a:spAutoFit/>
          </a:bodyPr>
          <a:lstStyle/>
          <a:p>
            <a:pPr algn="ctr"/>
            <a:r>
              <a:rPr lang="zh-CN" altLang="en-US" sz="2400" b="1" dirty="0">
                <a:solidFill>
                  <a:schemeClr val="tx1">
                    <a:lumMod val="65000"/>
                    <a:lumOff val="35000"/>
                  </a:schemeClr>
                </a:solidFill>
                <a:latin typeface="张海山锐线体简" panose="02000000000000000000" pitchFamily="2" charset="-122"/>
                <a:ea typeface="张海山锐线体简" panose="02000000000000000000" pitchFamily="2" charset="-122"/>
              </a:rPr>
              <a:t>资料提供</a:t>
            </a:r>
          </a:p>
        </p:txBody>
      </p:sp>
      <p:sp>
        <p:nvSpPr>
          <p:cNvPr id="18" name="文本框 17"/>
          <p:cNvSpPr txBox="1"/>
          <p:nvPr/>
        </p:nvSpPr>
        <p:spPr>
          <a:xfrm>
            <a:off x="5197455" y="468926"/>
            <a:ext cx="1826141" cy="584775"/>
          </a:xfrm>
          <a:prstGeom prst="rect">
            <a:avLst/>
          </a:prstGeom>
          <a:noFill/>
        </p:spPr>
        <p:txBody>
          <a:bodyPr wrap="none" rtlCol="0">
            <a:spAutoFit/>
          </a:bodyPr>
          <a:lstStyle/>
          <a:p>
            <a:pPr algn="ctr"/>
            <a:r>
              <a:rPr lang="zh-CN" altLang="en-US" sz="3200" b="1" dirty="0">
                <a:solidFill>
                  <a:srgbClr val="534C49"/>
                </a:solidFill>
                <a:latin typeface="张海山锐线体简" panose="02000000000000000000" pitchFamily="2" charset="-122"/>
                <a:ea typeface="张海山锐线体简" panose="02000000000000000000" pitchFamily="2" charset="-122"/>
              </a:rPr>
              <a:t>人员支出</a:t>
            </a:r>
          </a:p>
        </p:txBody>
      </p:sp>
      <p:sp>
        <p:nvSpPr>
          <p:cNvPr id="19" name="文本框 18"/>
          <p:cNvSpPr txBox="1"/>
          <p:nvPr/>
        </p:nvSpPr>
        <p:spPr>
          <a:xfrm>
            <a:off x="5439410" y="685165"/>
            <a:ext cx="1313180" cy="398780"/>
          </a:xfrm>
          <a:prstGeom prst="rect">
            <a:avLst/>
          </a:prstGeom>
          <a:noFill/>
        </p:spPr>
        <p:txBody>
          <a:bodyPr wrap="square" rtlCol="0">
            <a:spAutoFit/>
          </a:bodyPr>
          <a:lstStyle/>
          <a:p>
            <a:pPr algn="ctr"/>
            <a:r>
              <a:rPr lang="en-US" altLang="zh-CN" sz="2000" u="sng" dirty="0">
                <a:solidFill>
                  <a:srgbClr val="534C49"/>
                </a:solidFill>
                <a:latin typeface="张海山锐线体简" panose="02000000000000000000" pitchFamily="2" charset="-122"/>
                <a:ea typeface="张海山锐线体简" panose="02000000000000000000" pitchFamily="2" charset="-122"/>
              </a:rPr>
              <a:t> </a:t>
            </a:r>
            <a:r>
              <a:rPr lang="en-US" altLang="zh-CN" sz="2000" u="sng" dirty="0" smtClean="0">
                <a:solidFill>
                  <a:srgbClr val="534C49"/>
                </a:solidFill>
                <a:latin typeface="张海山锐线体简" panose="02000000000000000000" pitchFamily="2" charset="-122"/>
                <a:ea typeface="张海山锐线体简" panose="02000000000000000000" pitchFamily="2" charset="-122"/>
              </a:rPr>
              <a:t>               </a:t>
            </a:r>
            <a:endParaRPr lang="zh-CN" altLang="en-US" sz="2000" u="sng" dirty="0">
              <a:solidFill>
                <a:srgbClr val="534C49"/>
              </a:solidFill>
              <a:latin typeface="张海山锐线体简" panose="02000000000000000000" pitchFamily="2" charset="-122"/>
              <a:ea typeface="张海山锐线体简" panose="02000000000000000000" pitchFamily="2" charset="-122"/>
            </a:endParaRPr>
          </a:p>
        </p:txBody>
      </p:sp>
      <p:sp>
        <p:nvSpPr>
          <p:cNvPr id="15" name="矩形 14"/>
          <p:cNvSpPr/>
          <p:nvPr/>
        </p:nvSpPr>
        <p:spPr>
          <a:xfrm>
            <a:off x="528955" y="2160763"/>
            <a:ext cx="11451590" cy="4708981"/>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dirty="0" smtClean="0">
                <a:solidFill>
                  <a:schemeClr val="bg1"/>
                </a:solidFill>
                <a:sym typeface="+mn-ea"/>
              </a:rPr>
              <a:t>经办人需登录“网上申报系统”进行个人收入的网上申报</a:t>
            </a:r>
            <a:endParaRPr kumimoji="0" lang="zh-CN" altLang="zh-CN" sz="2800" b="1" i="0" u="none" strike="noStrike" kern="1200" cap="none" spc="0" normalizeH="0" baseline="0" dirty="0" smtClean="0">
              <a:solidFill>
                <a:schemeClr val="bg1"/>
              </a:solidFill>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dirty="0" smtClean="0">
                <a:solidFill>
                  <a:schemeClr val="bg1"/>
                </a:solidFill>
                <a:sym typeface="+mn-ea"/>
              </a:rPr>
              <a:t>（1）全校性发放的工资及奖励性绩效、缴纳的社会保险缴费和公积金等</a:t>
            </a:r>
            <a:endParaRPr kumimoji="0" lang="zh-CN" altLang="zh-CN" sz="2800" b="1" i="0" u="none" strike="noStrike" kern="1200" cap="none" spc="0" normalizeH="0" baseline="0" dirty="0" smtClean="0">
              <a:solidFill>
                <a:schemeClr val="bg1"/>
              </a:solidFill>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dirty="0" smtClean="0">
                <a:solidFill>
                  <a:schemeClr val="bg1"/>
                </a:solidFill>
                <a:sym typeface="+mn-ea"/>
              </a:rPr>
              <a:t>由相关职能部门提供报销资料，包括工资及奖励性绩效发放分部门或学院的总表和明细表，社保缴费凭证和分部门或机构的总表和明细表，书面审批意见等资料。</a:t>
            </a:r>
            <a:endParaRPr kumimoji="0" lang="zh-CN" altLang="zh-CN" sz="2800" b="1" i="0" u="none" strike="noStrike" kern="1200" cap="none" spc="0" normalizeH="0" baseline="0" dirty="0" smtClean="0">
              <a:solidFill>
                <a:schemeClr val="bg1"/>
              </a:solidFill>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dirty="0" smtClean="0">
                <a:solidFill>
                  <a:schemeClr val="bg1"/>
                </a:solidFill>
                <a:sym typeface="+mn-ea"/>
              </a:rPr>
              <a:t>（2）非全校性发放和缴款</a:t>
            </a:r>
            <a:endParaRPr kumimoji="0" lang="zh-CN" altLang="zh-CN" sz="2800" b="1" i="0" u="none" strike="noStrike" kern="1200" cap="none" spc="0" normalizeH="0" baseline="0" dirty="0" smtClean="0">
              <a:solidFill>
                <a:schemeClr val="bg1"/>
              </a:solidFill>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dirty="0" smtClean="0">
                <a:solidFill>
                  <a:schemeClr val="bg1"/>
                </a:solidFill>
                <a:sym typeface="+mn-ea"/>
              </a:rPr>
              <a:t>由经办人提供报销资料，包括校内人员其他工薪收入发放表，需注明工作内容、工作量明细、工作时间、签名等信息，社保缴费凭证，人事处审批意见，其他根据实际审核要求需要补充的资料等。</a:t>
            </a:r>
            <a:endParaRPr lang="zh-CN" altLang="zh-CN" sz="2800" b="1"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剪去单角的矩形 19"/>
          <p:cNvSpPr/>
          <p:nvPr/>
        </p:nvSpPr>
        <p:spPr>
          <a:xfrm flipV="1">
            <a:off x="695960" y="778237"/>
            <a:ext cx="10800000" cy="5400000"/>
          </a:xfrm>
          <a:prstGeom prst="snip1Rect">
            <a:avLst>
              <a:gd name="adj" fmla="val 19900"/>
            </a:avLst>
          </a:prstGeom>
          <a:solidFill>
            <a:srgbClr val="D1AA73"/>
          </a:solidFill>
          <a:ln w="28575">
            <a:solidFill>
              <a:srgbClr val="D1AA7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直角三角形 7"/>
          <p:cNvSpPr/>
          <p:nvPr/>
        </p:nvSpPr>
        <p:spPr>
          <a:xfrm flipH="1">
            <a:off x="10684188" y="5317187"/>
            <a:ext cx="835877" cy="835877"/>
          </a:xfrm>
          <a:prstGeom prst="rtTriangle">
            <a:avLst/>
          </a:prstGeom>
          <a:noFill/>
          <a:ln w="28575">
            <a:solidFill>
              <a:srgbClr val="D1AA7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4834329" y="3429000"/>
            <a:ext cx="1988270" cy="1288187"/>
          </a:xfrm>
          <a:custGeom>
            <a:avLst/>
            <a:gdLst>
              <a:gd name="connsiteX0" fmla="*/ 0 w 675382"/>
              <a:gd name="connsiteY0" fmla="*/ 0 h 1286933"/>
              <a:gd name="connsiteX1" fmla="*/ 337691 w 675382"/>
              <a:gd name="connsiteY1" fmla="*/ 0 h 1286933"/>
              <a:gd name="connsiteX2" fmla="*/ 337691 w 675382"/>
              <a:gd name="connsiteY2" fmla="*/ 1286933 h 1286933"/>
              <a:gd name="connsiteX3" fmla="*/ 675382 w 675382"/>
              <a:gd name="connsiteY3" fmla="*/ 1286933 h 1286933"/>
            </a:gdLst>
            <a:ahLst/>
            <a:cxnLst>
              <a:cxn ang="0">
                <a:pos x="connsiteX0" y="connsiteY0"/>
              </a:cxn>
              <a:cxn ang="0">
                <a:pos x="connsiteX1" y="connsiteY1"/>
              </a:cxn>
              <a:cxn ang="0">
                <a:pos x="connsiteX2" y="connsiteY2"/>
              </a:cxn>
              <a:cxn ang="0">
                <a:pos x="connsiteX3" y="connsiteY3"/>
              </a:cxn>
            </a:cxnLst>
            <a:rect l="l" t="t" r="r" b="b"/>
            <a:pathLst>
              <a:path w="675382" h="1286933">
                <a:moveTo>
                  <a:pt x="0" y="0"/>
                </a:moveTo>
                <a:lnTo>
                  <a:pt x="337691" y="0"/>
                </a:lnTo>
                <a:lnTo>
                  <a:pt x="337691" y="1286933"/>
                </a:lnTo>
                <a:lnTo>
                  <a:pt x="675382" y="1286933"/>
                </a:lnTo>
              </a:path>
            </a:pathLst>
          </a:custGeom>
          <a:noFill/>
          <a:ln w="28575">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4057" tIns="607132" rIns="314056" bIns="607132" numCol="1" spcCol="1270" anchor="ctr" anchorCtr="0">
            <a:noAutofit/>
          </a:bodyPr>
          <a:lstStyle/>
          <a:p>
            <a:pPr lvl="0" algn="ctr" defTabSz="222250">
              <a:lnSpc>
                <a:spcPct val="90000"/>
              </a:lnSpc>
              <a:spcBef>
                <a:spcPct val="0"/>
              </a:spcBef>
              <a:spcAft>
                <a:spcPct val="35000"/>
              </a:spcAft>
            </a:pPr>
            <a:endParaRPr lang="zh-CN" altLang="en-US" sz="500" kern="1200"/>
          </a:p>
        </p:txBody>
      </p:sp>
      <p:sp>
        <p:nvSpPr>
          <p:cNvPr id="22" name="任意多边形 21"/>
          <p:cNvSpPr/>
          <p:nvPr/>
        </p:nvSpPr>
        <p:spPr>
          <a:xfrm>
            <a:off x="4774365" y="2753162"/>
            <a:ext cx="2097935" cy="675839"/>
          </a:xfrm>
          <a:custGeom>
            <a:avLst/>
            <a:gdLst>
              <a:gd name="connsiteX0" fmla="*/ 0 w 675382"/>
              <a:gd name="connsiteY0" fmla="*/ 1286933 h 1286933"/>
              <a:gd name="connsiteX1" fmla="*/ 337691 w 675382"/>
              <a:gd name="connsiteY1" fmla="*/ 1286933 h 1286933"/>
              <a:gd name="connsiteX2" fmla="*/ 337691 w 675382"/>
              <a:gd name="connsiteY2" fmla="*/ 0 h 1286933"/>
              <a:gd name="connsiteX3" fmla="*/ 675382 w 675382"/>
              <a:gd name="connsiteY3" fmla="*/ 0 h 1286933"/>
            </a:gdLst>
            <a:ahLst/>
            <a:cxnLst>
              <a:cxn ang="0">
                <a:pos x="connsiteX0" y="connsiteY0"/>
              </a:cxn>
              <a:cxn ang="0">
                <a:pos x="connsiteX1" y="connsiteY1"/>
              </a:cxn>
              <a:cxn ang="0">
                <a:pos x="connsiteX2" y="connsiteY2"/>
              </a:cxn>
              <a:cxn ang="0">
                <a:pos x="connsiteX3" y="connsiteY3"/>
              </a:cxn>
            </a:cxnLst>
            <a:rect l="l" t="t" r="r" b="b"/>
            <a:pathLst>
              <a:path w="675382" h="1286933">
                <a:moveTo>
                  <a:pt x="0" y="1286933"/>
                </a:moveTo>
                <a:lnTo>
                  <a:pt x="337691" y="1286933"/>
                </a:lnTo>
                <a:lnTo>
                  <a:pt x="337691" y="0"/>
                </a:lnTo>
                <a:lnTo>
                  <a:pt x="675382" y="0"/>
                </a:lnTo>
              </a:path>
            </a:pathLst>
          </a:custGeom>
          <a:noFill/>
          <a:ln w="28575">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4057" tIns="607132" rIns="314056" bIns="607132" numCol="1" spcCol="1270" anchor="ctr" anchorCtr="0">
            <a:noAutofit/>
          </a:bodyPr>
          <a:lstStyle/>
          <a:p>
            <a:pPr lvl="0" algn="ctr" defTabSz="222250">
              <a:lnSpc>
                <a:spcPct val="90000"/>
              </a:lnSpc>
              <a:spcBef>
                <a:spcPct val="0"/>
              </a:spcBef>
              <a:spcAft>
                <a:spcPct val="35000"/>
              </a:spcAft>
            </a:pPr>
            <a:endParaRPr lang="zh-CN" altLang="en-US" sz="500" kern="1200"/>
          </a:p>
        </p:txBody>
      </p:sp>
      <p:sp>
        <p:nvSpPr>
          <p:cNvPr id="23" name="任意多边形 22"/>
          <p:cNvSpPr/>
          <p:nvPr/>
        </p:nvSpPr>
        <p:spPr>
          <a:xfrm>
            <a:off x="4834329" y="3428999"/>
            <a:ext cx="1990175" cy="250407"/>
          </a:xfrm>
          <a:custGeom>
            <a:avLst/>
            <a:gdLst>
              <a:gd name="connsiteX0" fmla="*/ 0 w 675382"/>
              <a:gd name="connsiteY0" fmla="*/ 0 h 1286933"/>
              <a:gd name="connsiteX1" fmla="*/ 337691 w 675382"/>
              <a:gd name="connsiteY1" fmla="*/ 0 h 1286933"/>
              <a:gd name="connsiteX2" fmla="*/ 337691 w 675382"/>
              <a:gd name="connsiteY2" fmla="*/ 1286933 h 1286933"/>
              <a:gd name="connsiteX3" fmla="*/ 675382 w 675382"/>
              <a:gd name="connsiteY3" fmla="*/ 1286933 h 1286933"/>
            </a:gdLst>
            <a:ahLst/>
            <a:cxnLst>
              <a:cxn ang="0">
                <a:pos x="connsiteX0" y="connsiteY0"/>
              </a:cxn>
              <a:cxn ang="0">
                <a:pos x="connsiteX1" y="connsiteY1"/>
              </a:cxn>
              <a:cxn ang="0">
                <a:pos x="connsiteX2" y="connsiteY2"/>
              </a:cxn>
              <a:cxn ang="0">
                <a:pos x="connsiteX3" y="connsiteY3"/>
              </a:cxn>
            </a:cxnLst>
            <a:rect l="l" t="t" r="r" b="b"/>
            <a:pathLst>
              <a:path w="675382" h="1286933">
                <a:moveTo>
                  <a:pt x="0" y="0"/>
                </a:moveTo>
                <a:lnTo>
                  <a:pt x="337691" y="0"/>
                </a:lnTo>
                <a:lnTo>
                  <a:pt x="337691" y="1286933"/>
                </a:lnTo>
                <a:lnTo>
                  <a:pt x="675382" y="1286933"/>
                </a:lnTo>
              </a:path>
            </a:pathLst>
          </a:custGeom>
          <a:noFill/>
          <a:ln w="28575">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4057" tIns="607132" rIns="314056" bIns="607132" numCol="1" spcCol="1270" anchor="ctr" anchorCtr="0">
            <a:noAutofit/>
          </a:bodyPr>
          <a:lstStyle/>
          <a:p>
            <a:pPr lvl="0" algn="ctr" defTabSz="222250">
              <a:lnSpc>
                <a:spcPct val="90000"/>
              </a:lnSpc>
              <a:spcBef>
                <a:spcPct val="0"/>
              </a:spcBef>
              <a:spcAft>
                <a:spcPct val="35000"/>
              </a:spcAft>
            </a:pPr>
            <a:endParaRPr lang="zh-CN" altLang="en-US" sz="500" kern="1200"/>
          </a:p>
        </p:txBody>
      </p:sp>
      <p:sp>
        <p:nvSpPr>
          <p:cNvPr id="10" name="文本框 9"/>
          <p:cNvSpPr txBox="1"/>
          <p:nvPr/>
        </p:nvSpPr>
        <p:spPr>
          <a:xfrm>
            <a:off x="6490741" y="2461166"/>
            <a:ext cx="4841823" cy="523220"/>
          </a:xfrm>
          <a:prstGeom prst="rect">
            <a:avLst/>
          </a:prstGeom>
          <a:solidFill>
            <a:srgbClr val="534C49"/>
          </a:solidFill>
          <a:ln w="19050">
            <a:noFill/>
          </a:ln>
          <a:effectLst/>
        </p:spPr>
        <p:txBody>
          <a:bodyPr wrap="square" rtlCol="0">
            <a:spAutoFit/>
          </a:bodyPr>
          <a:lstStyle>
            <a:defPPr>
              <a:defRPr lang="zh-CN"/>
            </a:defPPr>
            <a:lvl1pPr>
              <a:defRPr sz="3000">
                <a:solidFill>
                  <a:schemeClr val="bg1"/>
                </a:solidFill>
                <a:latin typeface="张海山锐线体简" panose="02000000000000000000" pitchFamily="2" charset="-122"/>
                <a:ea typeface="张海山锐线体简" panose="02000000000000000000" pitchFamily="2" charset="-122"/>
              </a:defRPr>
            </a:lvl1pPr>
          </a:lstStyle>
          <a:p>
            <a:pPr algn="l"/>
            <a:r>
              <a:rPr lang="zh-CN" altLang="en-US" sz="2800" dirty="0">
                <a:latin typeface="仿宋_GB2312" panose="02010609030101010101" pitchFamily="49" charset="-122"/>
                <a:ea typeface="仿宋_GB2312" panose="02010609030101010101" pitchFamily="49" charset="-122"/>
                <a:cs typeface="华文新魏" panose="02010800040101010101" pitchFamily="2" charset="-122"/>
                <a:sym typeface="+mn-ea"/>
              </a:rPr>
              <a:t>二、财务借款和报销流程</a:t>
            </a:r>
          </a:p>
        </p:txBody>
      </p:sp>
      <p:sp>
        <p:nvSpPr>
          <p:cNvPr id="11" name="文本框 10"/>
          <p:cNvSpPr txBox="1"/>
          <p:nvPr/>
        </p:nvSpPr>
        <p:spPr>
          <a:xfrm>
            <a:off x="6490741" y="3227735"/>
            <a:ext cx="4841823" cy="954107"/>
          </a:xfrm>
          <a:prstGeom prst="rect">
            <a:avLst/>
          </a:prstGeom>
          <a:solidFill>
            <a:srgbClr val="534C49"/>
          </a:solidFill>
          <a:ln w="19050">
            <a:noFill/>
          </a:ln>
          <a:effectLst/>
        </p:spPr>
        <p:txBody>
          <a:bodyPr wrap="square" rtlCol="0">
            <a:spAutoFit/>
          </a:bodyPr>
          <a:lstStyle>
            <a:defPPr>
              <a:defRPr lang="zh-CN"/>
            </a:defPPr>
            <a:lvl1pPr>
              <a:defRPr sz="3000">
                <a:solidFill>
                  <a:schemeClr val="bg1"/>
                </a:solidFill>
                <a:latin typeface="张海山锐线体简" panose="02000000000000000000" pitchFamily="2" charset="-122"/>
                <a:ea typeface="张海山锐线体简" panose="02000000000000000000" pitchFamily="2" charset="-122"/>
              </a:defRPr>
            </a:lvl1pPr>
          </a:lstStyle>
          <a:p>
            <a:pPr algn="l"/>
            <a:r>
              <a:rPr lang="zh-CN" altLang="en-US" sz="2800" dirty="0">
                <a:latin typeface="仿宋_GB2312" panose="02010609030101010101" pitchFamily="49" charset="-122"/>
                <a:ea typeface="仿宋_GB2312" panose="02010609030101010101" pitchFamily="49" charset="-122"/>
                <a:cs typeface="华文新魏" panose="02010800040101010101" pitchFamily="2" charset="-122"/>
                <a:sym typeface="+mn-ea"/>
              </a:rPr>
              <a:t>三、主要经济业务报销注意事项</a:t>
            </a:r>
          </a:p>
        </p:txBody>
      </p:sp>
      <p:sp>
        <p:nvSpPr>
          <p:cNvPr id="12" name="文本框 11"/>
          <p:cNvSpPr txBox="1"/>
          <p:nvPr/>
        </p:nvSpPr>
        <p:spPr>
          <a:xfrm>
            <a:off x="6490741" y="4425191"/>
            <a:ext cx="4841823" cy="523220"/>
          </a:xfrm>
          <a:prstGeom prst="rect">
            <a:avLst/>
          </a:prstGeom>
          <a:solidFill>
            <a:srgbClr val="534C49"/>
          </a:solidFill>
          <a:ln w="19050">
            <a:noFill/>
          </a:ln>
          <a:effectLst/>
        </p:spPr>
        <p:txBody>
          <a:bodyPr wrap="square" rtlCol="0">
            <a:spAutoFit/>
          </a:bodyPr>
          <a:lstStyle>
            <a:defPPr>
              <a:defRPr lang="zh-CN"/>
            </a:defPPr>
            <a:lvl1pPr>
              <a:defRPr sz="3000">
                <a:solidFill>
                  <a:schemeClr val="bg1"/>
                </a:solidFill>
                <a:latin typeface="张海山锐线体简" panose="02000000000000000000" pitchFamily="2" charset="-122"/>
                <a:ea typeface="张海山锐线体简" panose="02000000000000000000" pitchFamily="2" charset="-122"/>
              </a:defRPr>
            </a:lvl1pPr>
          </a:lstStyle>
          <a:p>
            <a:pPr algn="l"/>
            <a:r>
              <a:rPr lang="zh-CN" altLang="en-US" sz="2800" dirty="0">
                <a:latin typeface="仿宋_GB2312" panose="02010609030101010101" pitchFamily="49" charset="-122"/>
                <a:ea typeface="仿宋_GB2312" panose="02010609030101010101" pitchFamily="49" charset="-122"/>
                <a:cs typeface="华文新魏" panose="02010800040101010101" pitchFamily="2" charset="-122"/>
                <a:sym typeface="+mn-ea"/>
              </a:rPr>
              <a:t>四、财务结算方式</a:t>
            </a:r>
          </a:p>
        </p:txBody>
      </p:sp>
      <p:sp>
        <p:nvSpPr>
          <p:cNvPr id="7" name="矩形 6"/>
          <p:cNvSpPr/>
          <p:nvPr/>
        </p:nvSpPr>
        <p:spPr>
          <a:xfrm>
            <a:off x="695960" y="1675130"/>
            <a:ext cx="4078407" cy="3516630"/>
          </a:xfrm>
          <a:prstGeom prst="rect">
            <a:avLst/>
          </a:prstGeom>
          <a:solidFill>
            <a:srgbClr val="534C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1225102" y="2514602"/>
            <a:ext cx="2842553" cy="2345413"/>
            <a:chOff x="1794723" y="2515487"/>
            <a:chExt cx="2842553" cy="2345413"/>
          </a:xfrm>
        </p:grpSpPr>
        <p:sp>
          <p:nvSpPr>
            <p:cNvPr id="2" name="文本框 1"/>
            <p:cNvSpPr txBox="1"/>
            <p:nvPr/>
          </p:nvSpPr>
          <p:spPr>
            <a:xfrm>
              <a:off x="2177894" y="4245347"/>
              <a:ext cx="2076209" cy="615553"/>
            </a:xfrm>
            <a:prstGeom prst="rect">
              <a:avLst/>
            </a:prstGeom>
            <a:noFill/>
          </p:spPr>
          <p:txBody>
            <a:bodyPr wrap="none" rtlCol="0">
              <a:spAutoFit/>
            </a:bodyPr>
            <a:lstStyle/>
            <a:p>
              <a:pPr algn="ctr"/>
              <a:r>
                <a:rPr lang="en-US" altLang="zh-CN" sz="3400" dirty="0" smtClean="0">
                  <a:solidFill>
                    <a:schemeClr val="bg1"/>
                  </a:solidFill>
                  <a:latin typeface="张海山锐线体简" panose="02000000000000000000" pitchFamily="2" charset="-122"/>
                  <a:ea typeface="张海山锐线体简" panose="02000000000000000000" pitchFamily="2" charset="-122"/>
                </a:rPr>
                <a:t>CONTENT</a:t>
              </a:r>
              <a:endParaRPr lang="zh-CN" altLang="en-US" sz="3400" dirty="0">
                <a:solidFill>
                  <a:schemeClr val="bg1"/>
                </a:solidFill>
                <a:latin typeface="张海山锐线体简" panose="02000000000000000000" pitchFamily="2" charset="-122"/>
                <a:ea typeface="张海山锐线体简" panose="02000000000000000000" pitchFamily="2" charset="-122"/>
              </a:endParaRPr>
            </a:p>
          </p:txBody>
        </p:sp>
        <p:sp>
          <p:nvSpPr>
            <p:cNvPr id="6" name="文本框 5"/>
            <p:cNvSpPr txBox="1"/>
            <p:nvPr/>
          </p:nvSpPr>
          <p:spPr>
            <a:xfrm>
              <a:off x="1794723" y="2515487"/>
              <a:ext cx="2842553" cy="1323439"/>
            </a:xfrm>
            <a:prstGeom prst="rect">
              <a:avLst/>
            </a:prstGeom>
            <a:noFill/>
          </p:spPr>
          <p:txBody>
            <a:bodyPr wrap="square" rtlCol="0">
              <a:spAutoFit/>
            </a:bodyPr>
            <a:lstStyle/>
            <a:p>
              <a:pPr algn="ctr"/>
              <a:r>
                <a:rPr lang="zh-CN" altLang="en-US" sz="8000" dirty="0">
                  <a:solidFill>
                    <a:schemeClr val="bg1"/>
                  </a:solidFill>
                  <a:latin typeface="张海山锐线体简" panose="02000000000000000000" pitchFamily="2" charset="-122"/>
                  <a:ea typeface="张海山锐线体简" panose="02000000000000000000" pitchFamily="2" charset="-122"/>
                </a:rPr>
                <a:t>目录</a:t>
              </a:r>
            </a:p>
          </p:txBody>
        </p:sp>
      </p:grpSp>
      <p:sp>
        <p:nvSpPr>
          <p:cNvPr id="24" name="任意多边形 23"/>
          <p:cNvSpPr/>
          <p:nvPr/>
        </p:nvSpPr>
        <p:spPr>
          <a:xfrm>
            <a:off x="4774366" y="1941040"/>
            <a:ext cx="2106119" cy="1487864"/>
          </a:xfrm>
          <a:custGeom>
            <a:avLst/>
            <a:gdLst>
              <a:gd name="connsiteX0" fmla="*/ 0 w 675382"/>
              <a:gd name="connsiteY0" fmla="*/ 1286933 h 1286933"/>
              <a:gd name="connsiteX1" fmla="*/ 337691 w 675382"/>
              <a:gd name="connsiteY1" fmla="*/ 1286933 h 1286933"/>
              <a:gd name="connsiteX2" fmla="*/ 337691 w 675382"/>
              <a:gd name="connsiteY2" fmla="*/ 0 h 1286933"/>
              <a:gd name="connsiteX3" fmla="*/ 675382 w 675382"/>
              <a:gd name="connsiteY3" fmla="*/ 0 h 1286933"/>
            </a:gdLst>
            <a:ahLst/>
            <a:cxnLst>
              <a:cxn ang="0">
                <a:pos x="connsiteX0" y="connsiteY0"/>
              </a:cxn>
              <a:cxn ang="0">
                <a:pos x="connsiteX1" y="connsiteY1"/>
              </a:cxn>
              <a:cxn ang="0">
                <a:pos x="connsiteX2" y="connsiteY2"/>
              </a:cxn>
              <a:cxn ang="0">
                <a:pos x="connsiteX3" y="connsiteY3"/>
              </a:cxn>
            </a:cxnLst>
            <a:rect l="l" t="t" r="r" b="b"/>
            <a:pathLst>
              <a:path w="675382" h="1286933">
                <a:moveTo>
                  <a:pt x="0" y="1286933"/>
                </a:moveTo>
                <a:lnTo>
                  <a:pt x="337691" y="1286933"/>
                </a:lnTo>
                <a:lnTo>
                  <a:pt x="337691" y="0"/>
                </a:lnTo>
                <a:lnTo>
                  <a:pt x="675382" y="0"/>
                </a:lnTo>
              </a:path>
            </a:pathLst>
          </a:custGeom>
          <a:noFill/>
          <a:ln w="28575">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4057" tIns="607132" rIns="314056" bIns="607132" numCol="1" spcCol="1270" anchor="ctr" anchorCtr="0">
            <a:noAutofit/>
          </a:bodyPr>
          <a:lstStyle/>
          <a:p>
            <a:pPr lvl="0" algn="ctr" defTabSz="222250">
              <a:lnSpc>
                <a:spcPct val="90000"/>
              </a:lnSpc>
              <a:spcBef>
                <a:spcPct val="0"/>
              </a:spcBef>
              <a:spcAft>
                <a:spcPct val="35000"/>
              </a:spcAft>
            </a:pPr>
            <a:endParaRPr lang="zh-CN" altLang="en-US" sz="500" kern="1200"/>
          </a:p>
        </p:txBody>
      </p:sp>
      <p:sp>
        <p:nvSpPr>
          <p:cNvPr id="18" name="文本框 17"/>
          <p:cNvSpPr txBox="1"/>
          <p:nvPr/>
        </p:nvSpPr>
        <p:spPr>
          <a:xfrm>
            <a:off x="4950494" y="6475361"/>
            <a:ext cx="2291012" cy="338554"/>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r>
              <a:rPr lang="en-US" altLang="zh-CN" dirty="0"/>
              <a:t>.</a:t>
            </a:r>
            <a:endParaRPr lang="zh-CN" altLang="en-US" dirty="0"/>
          </a:p>
        </p:txBody>
      </p:sp>
      <p:sp>
        <p:nvSpPr>
          <p:cNvPr id="3" name="文本框 2"/>
          <p:cNvSpPr txBox="1"/>
          <p:nvPr/>
        </p:nvSpPr>
        <p:spPr>
          <a:xfrm>
            <a:off x="6490740" y="1694597"/>
            <a:ext cx="4841823" cy="523220"/>
          </a:xfrm>
          <a:prstGeom prst="rect">
            <a:avLst/>
          </a:prstGeom>
          <a:solidFill>
            <a:srgbClr val="534C49"/>
          </a:solidFill>
          <a:ln w="19050">
            <a:noFill/>
          </a:ln>
          <a:effectLst/>
        </p:spPr>
        <p:txBody>
          <a:bodyPr wrap="square" rtlCol="0">
            <a:spAutoFit/>
          </a:bodyPr>
          <a:lstStyle/>
          <a:p>
            <a:pPr algn="l"/>
            <a:r>
              <a:rPr lang="zh-CN" altLang="en-US" sz="2800" dirty="0">
                <a:solidFill>
                  <a:schemeClr val="bg1"/>
                </a:solidFill>
                <a:latin typeface="仿宋_GB2312" panose="02010609030101010101" pitchFamily="49" charset="-122"/>
                <a:ea typeface="仿宋_GB2312" panose="02010609030101010101" pitchFamily="49" charset="-122"/>
                <a:cs typeface="华文新魏" panose="02010800040101010101" pitchFamily="2" charset="-122"/>
                <a:sym typeface="+mn-ea"/>
              </a:rPr>
              <a:t>一、财务报账基本要求</a:t>
            </a:r>
          </a:p>
        </p:txBody>
      </p:sp>
      <p:sp>
        <p:nvSpPr>
          <p:cNvPr id="15" name="任意多边形 14"/>
          <p:cNvSpPr/>
          <p:nvPr/>
        </p:nvSpPr>
        <p:spPr>
          <a:xfrm>
            <a:off x="4774367" y="3428904"/>
            <a:ext cx="2097933" cy="2102466"/>
          </a:xfrm>
          <a:custGeom>
            <a:avLst/>
            <a:gdLst>
              <a:gd name="connsiteX0" fmla="*/ 0 w 675382"/>
              <a:gd name="connsiteY0" fmla="*/ 0 h 1286933"/>
              <a:gd name="connsiteX1" fmla="*/ 337691 w 675382"/>
              <a:gd name="connsiteY1" fmla="*/ 0 h 1286933"/>
              <a:gd name="connsiteX2" fmla="*/ 337691 w 675382"/>
              <a:gd name="connsiteY2" fmla="*/ 1286933 h 1286933"/>
              <a:gd name="connsiteX3" fmla="*/ 675382 w 675382"/>
              <a:gd name="connsiteY3" fmla="*/ 1286933 h 1286933"/>
            </a:gdLst>
            <a:ahLst/>
            <a:cxnLst>
              <a:cxn ang="0">
                <a:pos x="connsiteX0" y="connsiteY0"/>
              </a:cxn>
              <a:cxn ang="0">
                <a:pos x="connsiteX1" y="connsiteY1"/>
              </a:cxn>
              <a:cxn ang="0">
                <a:pos x="connsiteX2" y="connsiteY2"/>
              </a:cxn>
              <a:cxn ang="0">
                <a:pos x="connsiteX3" y="connsiteY3"/>
              </a:cxn>
            </a:cxnLst>
            <a:rect l="l" t="t" r="r" b="b"/>
            <a:pathLst>
              <a:path w="675382" h="1286933">
                <a:moveTo>
                  <a:pt x="0" y="0"/>
                </a:moveTo>
                <a:lnTo>
                  <a:pt x="337691" y="0"/>
                </a:lnTo>
                <a:lnTo>
                  <a:pt x="337691" y="1286933"/>
                </a:lnTo>
                <a:lnTo>
                  <a:pt x="675382" y="1286933"/>
                </a:lnTo>
              </a:path>
            </a:pathLst>
          </a:custGeom>
          <a:noFill/>
          <a:ln w="28575">
            <a:solidFill>
              <a:schemeClr val="bg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314057" tIns="607132" rIns="314056" bIns="607132" numCol="1" spcCol="1270" anchor="ctr" anchorCtr="0">
            <a:noAutofit/>
          </a:bodyPr>
          <a:lstStyle/>
          <a:p>
            <a:pPr lvl="0" algn="ctr" defTabSz="222250">
              <a:lnSpc>
                <a:spcPct val="90000"/>
              </a:lnSpc>
              <a:spcBef>
                <a:spcPct val="0"/>
              </a:spcBef>
              <a:spcAft>
                <a:spcPct val="35000"/>
              </a:spcAft>
            </a:pPr>
            <a:endParaRPr lang="zh-CN" altLang="en-US" sz="500" kern="1200"/>
          </a:p>
        </p:txBody>
      </p:sp>
      <p:sp>
        <p:nvSpPr>
          <p:cNvPr id="16" name="文本框 15"/>
          <p:cNvSpPr txBox="1"/>
          <p:nvPr/>
        </p:nvSpPr>
        <p:spPr>
          <a:xfrm>
            <a:off x="6490741" y="5191760"/>
            <a:ext cx="4841823" cy="738664"/>
          </a:xfrm>
          <a:prstGeom prst="rect">
            <a:avLst/>
          </a:prstGeom>
          <a:solidFill>
            <a:srgbClr val="534C49"/>
          </a:solidFill>
          <a:ln w="19050">
            <a:noFill/>
          </a:ln>
          <a:effectLst/>
        </p:spPr>
        <p:txBody>
          <a:bodyPr wrap="square" rtlCol="0">
            <a:spAutoFit/>
          </a:bodyPr>
          <a:lstStyle>
            <a:defPPr>
              <a:defRPr lang="zh-CN"/>
            </a:defPPr>
            <a:lvl1pPr>
              <a:defRPr sz="3000">
                <a:solidFill>
                  <a:schemeClr val="bg1"/>
                </a:solidFill>
                <a:latin typeface="张海山锐线体简" panose="02000000000000000000" pitchFamily="2" charset="-122"/>
                <a:ea typeface="张海山锐线体简" panose="02000000000000000000" pitchFamily="2" charset="-122"/>
              </a:defRPr>
            </a:lvl1pPr>
          </a:lstStyle>
          <a:p>
            <a:pPr algn="l">
              <a:lnSpc>
                <a:spcPct val="150000"/>
              </a:lnSpc>
              <a:buSzPct val="76000"/>
            </a:pPr>
            <a:r>
              <a:rPr lang="zh-CN" altLang="en-US" sz="2800" dirty="0">
                <a:latin typeface="仿宋_GB2312" panose="02010609030101010101" pitchFamily="49" charset="-122"/>
                <a:ea typeface="仿宋_GB2312" panose="02010609030101010101" pitchFamily="49" charset="-122"/>
                <a:cs typeface="华文新魏" panose="02010800040101010101" pitchFamily="2" charset="-122"/>
                <a:sym typeface="+mn-ea"/>
              </a:rPr>
              <a:t>五、报销票据规范及粘贴要求</a:t>
            </a:r>
            <a:endParaRPr lang="zh-CN" altLang="en-US" sz="2800"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4859" y="1448979"/>
            <a:ext cx="12192000" cy="549327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07206" y="1653296"/>
            <a:ext cx="2018328" cy="578882"/>
          </a:xfrm>
          <a:prstGeom prst="roundRect">
            <a:avLst/>
          </a:prstGeom>
          <a:solidFill>
            <a:schemeClr val="bg1"/>
          </a:solidFill>
        </p:spPr>
        <p:txBody>
          <a:bodyPr wrap="none" rtlCol="0">
            <a:spAutoFit/>
          </a:bodyPr>
          <a:lstStyle/>
          <a:p>
            <a:pPr algn="ctr"/>
            <a:r>
              <a:rPr lang="zh-CN" altLang="zh-CN" sz="2800" b="1" dirty="0">
                <a:solidFill>
                  <a:schemeClr val="tx1">
                    <a:lumMod val="65000"/>
                    <a:lumOff val="35000"/>
                  </a:schemeClr>
                </a:solidFill>
                <a:latin typeface="张海山锐线体简" panose="02000000000000000000" pitchFamily="2" charset="-122"/>
                <a:ea typeface="张海山锐线体简" panose="02000000000000000000" pitchFamily="2" charset="-122"/>
              </a:rPr>
              <a:t>注意事项：</a:t>
            </a:r>
          </a:p>
        </p:txBody>
      </p:sp>
      <p:sp>
        <p:nvSpPr>
          <p:cNvPr id="18" name="文本框 17"/>
          <p:cNvSpPr txBox="1"/>
          <p:nvPr/>
        </p:nvSpPr>
        <p:spPr>
          <a:xfrm>
            <a:off x="5197455" y="468926"/>
            <a:ext cx="1826141" cy="584775"/>
          </a:xfrm>
          <a:prstGeom prst="rect">
            <a:avLst/>
          </a:prstGeom>
          <a:noFill/>
        </p:spPr>
        <p:txBody>
          <a:bodyPr wrap="none" rtlCol="0">
            <a:spAutoFit/>
          </a:bodyPr>
          <a:lstStyle/>
          <a:p>
            <a:pPr algn="ctr"/>
            <a:r>
              <a:rPr lang="zh-CN" altLang="en-US" sz="3200" b="1" dirty="0">
                <a:solidFill>
                  <a:srgbClr val="534C49"/>
                </a:solidFill>
                <a:latin typeface="张海山锐线体简" panose="02000000000000000000" pitchFamily="2" charset="-122"/>
                <a:ea typeface="张海山锐线体简" panose="02000000000000000000" pitchFamily="2" charset="-122"/>
              </a:rPr>
              <a:t>人员支出</a:t>
            </a:r>
          </a:p>
        </p:txBody>
      </p:sp>
      <p:sp>
        <p:nvSpPr>
          <p:cNvPr id="15" name="矩形 14"/>
          <p:cNvSpPr/>
          <p:nvPr/>
        </p:nvSpPr>
        <p:spPr>
          <a:xfrm>
            <a:off x="528955" y="2476500"/>
            <a:ext cx="11451590" cy="2046714"/>
          </a:xfrm>
          <a:prstGeom prst="rect">
            <a:avLst/>
          </a:prstGeom>
        </p:spPr>
        <p:txBody>
          <a:bodyPr wrap="square">
            <a:spAutoFit/>
          </a:bodyPr>
          <a:lstStyle/>
          <a:p>
            <a:pPr marR="0" lvl="0" indent="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None/>
              <a:defRPr/>
            </a:pPr>
            <a:endParaRPr lang="zh-CN" altLang="zh-CN" sz="2800" b="1" dirty="0" smtClean="0">
              <a:solidFill>
                <a:schemeClr val="bg1"/>
              </a:solidFill>
              <a:sym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dirty="0" smtClean="0">
                <a:solidFill>
                  <a:schemeClr val="bg1"/>
                </a:solidFill>
                <a:sym typeface="+mn-ea"/>
              </a:rPr>
              <a:t>无论现场报账还是投递式报账，无论借款还是报销，均需</a:t>
            </a: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sym typeface="+mn-ea"/>
              </a:rPr>
              <a:t>1.</a:t>
            </a:r>
            <a:r>
              <a:rPr lang="zh-CN" altLang="zh-CN" sz="2800" b="1" dirty="0" smtClean="0">
                <a:solidFill>
                  <a:schemeClr val="bg1"/>
                </a:solidFill>
                <a:sym typeface="+mn-ea"/>
              </a:rPr>
              <a:t>登录“网上申报系统”申报；</a:t>
            </a:r>
            <a:endParaRPr lang="zh-CN" altLang="zh-CN" sz="2800" b="1" kern="1200" dirty="0" smtClean="0">
              <a:solidFill>
                <a:schemeClr val="bg1"/>
              </a:solidFill>
              <a:sym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sym typeface="+mn-ea"/>
              </a:rPr>
              <a:t>2.</a:t>
            </a:r>
            <a:r>
              <a:rPr lang="zh-CN" altLang="zh-CN" sz="2800" b="1" dirty="0" smtClean="0">
                <a:solidFill>
                  <a:schemeClr val="bg1"/>
                </a:solidFill>
                <a:sym typeface="+mn-ea"/>
              </a:rPr>
              <a:t>归口管理部门审批：人事处。</a:t>
            </a:r>
            <a:endParaRPr lang="zh-CN" altLang="zh-CN" sz="2800" b="1" dirty="0" smtClean="0">
              <a:solidFill>
                <a:schemeClr val="bg1"/>
              </a:solidFill>
            </a:endParaRPr>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1516925" y="1349829"/>
          <a:ext cx="9463405" cy="4723712"/>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1452207" y="710917"/>
            <a:ext cx="16052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mj-lt"/>
                <a:ea typeface="+mj-ea"/>
                <a:cs typeface="+mj-cs"/>
                <a:sym typeface="+mn-ea"/>
              </a:rPr>
              <a:t>劳务费：</a:t>
            </a:r>
            <a:endParaRPr lang="zh-CN" altLang="en-US" sz="2800" b="1" dirty="0">
              <a:solidFill>
                <a:schemeClr val="bg1"/>
              </a:solidFill>
              <a:latin typeface="+mn-ea"/>
            </a:endParaRPr>
          </a:p>
        </p:txBody>
      </p:sp>
      <p:sp>
        <p:nvSpPr>
          <p:cNvPr id="5" name="文本框 4"/>
          <p:cNvSpPr txBox="1"/>
          <p:nvPr/>
        </p:nvSpPr>
        <p:spPr>
          <a:xfrm>
            <a:off x="1633582" y="1291770"/>
            <a:ext cx="9166860" cy="4616648"/>
          </a:xfrm>
          <a:prstGeom prst="rect">
            <a:avLst/>
          </a:prstGeom>
          <a:noFill/>
        </p:spPr>
        <p:txBody>
          <a:bodyPr wrap="square" rtlCol="0">
            <a:spAutoFit/>
          </a:bodyPr>
          <a:lstStyle/>
          <a:p>
            <a:pPr>
              <a:lnSpc>
                <a:spcPct val="150000"/>
              </a:lnSpc>
              <a:buClr>
                <a:srgbClr val="C00000"/>
              </a:buClr>
              <a:buSzPct val="75000"/>
            </a:pPr>
            <a:r>
              <a:rPr lang="zh-CN" altLang="en-US" sz="2800" b="1" dirty="0" smtClean="0">
                <a:latin typeface="+mn-ea"/>
                <a:cs typeface="+mn-ea"/>
                <a:sym typeface="+mn-ea"/>
              </a:rPr>
              <a:t>劳务费指支付给外单位和个人的劳务费用。特别注意的是：</a:t>
            </a:r>
            <a:endParaRPr lang="en-US" altLang="zh-CN" sz="2800" b="1" dirty="0" smtClean="0">
              <a:latin typeface="+mn-ea"/>
              <a:cs typeface="+mn-ea"/>
              <a:sym typeface="+mn-ea"/>
            </a:endParaRPr>
          </a:p>
          <a:p>
            <a:pPr>
              <a:lnSpc>
                <a:spcPct val="150000"/>
              </a:lnSpc>
              <a:buClr>
                <a:srgbClr val="C00000"/>
              </a:buClr>
              <a:buSzPct val="75000"/>
            </a:pPr>
            <a:r>
              <a:rPr lang="en-US" altLang="zh-CN" sz="2800" b="1" dirty="0" smtClean="0">
                <a:latin typeface="+mn-ea"/>
                <a:cs typeface="+mn-ea"/>
                <a:sym typeface="+mn-ea"/>
              </a:rPr>
              <a:t>1.</a:t>
            </a:r>
            <a:r>
              <a:rPr lang="zh-CN" altLang="en-US" sz="2800" b="1" dirty="0" smtClean="0">
                <a:latin typeface="+mn-ea"/>
                <a:cs typeface="+mn-ea"/>
                <a:sym typeface="+mn-ea"/>
              </a:rPr>
              <a:t> 科研项目</a:t>
            </a:r>
            <a:r>
              <a:rPr lang="zh-CN" altLang="en-US" sz="2800" dirty="0" smtClean="0"/>
              <a:t>个人劳务服务类支出，是指科研项目向不属于学校任职（聘用）人员以外的劳务人员个人发放的支出。</a:t>
            </a:r>
            <a:br>
              <a:rPr lang="zh-CN" altLang="en-US" sz="2800" dirty="0" smtClean="0"/>
            </a:br>
            <a:r>
              <a:rPr lang="en-US" altLang="zh-CN" sz="2800" dirty="0" smtClean="0"/>
              <a:t>2.</a:t>
            </a:r>
            <a:r>
              <a:rPr lang="zh-CN" altLang="en-US" sz="2800" dirty="0" smtClean="0"/>
              <a:t>属于学校任职（聘用）人员，包括编制内、特岗、编制外职工等学校固定发放工资薪金的人员。</a:t>
            </a:r>
            <a:endParaRPr lang="en-US" altLang="zh-CN" sz="2800" dirty="0" smtClean="0"/>
          </a:p>
          <a:p>
            <a:pPr>
              <a:lnSpc>
                <a:spcPct val="150000"/>
              </a:lnSpc>
              <a:buClr>
                <a:srgbClr val="C00000"/>
              </a:buClr>
              <a:buSzPct val="75000"/>
            </a:pPr>
            <a:r>
              <a:rPr lang="en-US" altLang="zh-CN" sz="2800" dirty="0" smtClean="0"/>
              <a:t>3.</a:t>
            </a:r>
            <a:r>
              <a:rPr lang="zh-CN" altLang="en-US" sz="2800" dirty="0" smtClean="0"/>
              <a:t>项目组聘用学校在职人员支出在科研经费间接费中开支，不在劳务费开支。</a:t>
            </a:r>
            <a:endParaRPr lang="en-US" altLang="zh-CN" sz="2800" b="1" dirty="0" smtClean="0">
              <a:latin typeface="+mn-ea"/>
              <a:cs typeface="+mn-ea"/>
              <a:sym typeface="+mn-ea"/>
            </a:endParaRP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2323713"/>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noProof="0" dirty="0" smtClean="0">
                <a:ln>
                  <a:noFill/>
                </a:ln>
                <a:effectLst/>
                <a:uLnTx/>
                <a:uFillTx/>
                <a:latin typeface="+mn-ea"/>
                <a:cs typeface="+mn-ea"/>
                <a:sym typeface="+mn-ea"/>
              </a:rPr>
              <a:t>劳务费报销所需资</a:t>
            </a:r>
            <a:r>
              <a:rPr lang="zh-CN" altLang="en-US" sz="2800" b="1" noProof="0" dirty="0" smtClean="0">
                <a:ln>
                  <a:noFill/>
                </a:ln>
                <a:effectLst/>
                <a:uLnTx/>
                <a:uFillTx/>
                <a:latin typeface="+mn-ea"/>
                <a:cs typeface="+mn-ea"/>
                <a:sym typeface="+mn-ea"/>
              </a:rPr>
              <a:t>料：</a:t>
            </a:r>
            <a:endParaRPr kumimoji="0" lang="en-US"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dirty="0">
                <a:latin typeface="Times New Roman" panose="02020603050405020304" pitchFamily="18" charset="0"/>
                <a:cs typeface="华文新魏" panose="02010800040101010101" pitchFamily="2" charset="-122"/>
                <a:sym typeface="+mn-ea"/>
              </a:rPr>
              <a:t>包括校外人员劳务发放表，注明工作内容、工作量明细、工作时间、金额、签名、用于申报个税的身份证号码等；校外专家咨询费、评审费等还需提供工作单位、职称信息；其他根据实际审核要求需要补充的资料</a:t>
            </a:r>
            <a:r>
              <a:rPr lang="zh-CN" altLang="zh-CN" sz="2800" dirty="0" smtClean="0">
                <a:latin typeface="Times New Roman" panose="02020603050405020304" pitchFamily="18" charset="0"/>
                <a:cs typeface="华文新魏" panose="02010800040101010101" pitchFamily="2" charset="-122"/>
                <a:sym typeface="+mn-ea"/>
              </a:rPr>
              <a:t>等</a:t>
            </a:r>
            <a:endParaRPr lang="en-US" altLang="zh-CN" sz="2800" b="1" noProof="0" dirty="0" smtClean="0">
              <a:ln>
                <a:noFill/>
              </a:ln>
              <a:effectLst/>
              <a:uLnTx/>
              <a:uFillTx/>
              <a:latin typeface="+mn-ea"/>
              <a:cs typeface="+mn-ea"/>
              <a:sym typeface="+mn-ea"/>
            </a:endParaRPr>
          </a:p>
        </p:txBody>
      </p:sp>
      <p:graphicFrame>
        <p:nvGraphicFramePr>
          <p:cNvPr id="3" name="图表 2"/>
          <p:cNvGraphicFramePr/>
          <p:nvPr/>
        </p:nvGraphicFramePr>
        <p:xfrm>
          <a:off x="1574981" y="620577"/>
          <a:ext cx="9463405" cy="3399790"/>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247521" y="202917"/>
            <a:ext cx="16052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mj-lt"/>
                <a:ea typeface="+mj-ea"/>
                <a:cs typeface="+mj-cs"/>
                <a:sym typeface="+mn-ea"/>
              </a:rPr>
              <a:t>劳务费：</a:t>
            </a:r>
            <a:endParaRPr lang="zh-CN" altLang="en-US" sz="2800" b="1" dirty="0">
              <a:solidFill>
                <a:schemeClr val="bg1"/>
              </a:solidFill>
              <a:latin typeface="+mn-ea"/>
            </a:endParaRPr>
          </a:p>
        </p:txBody>
      </p:sp>
      <p:sp>
        <p:nvSpPr>
          <p:cNvPr id="5" name="文本框 4"/>
          <p:cNvSpPr txBox="1"/>
          <p:nvPr/>
        </p:nvSpPr>
        <p:spPr>
          <a:xfrm>
            <a:off x="1706154" y="740228"/>
            <a:ext cx="9166860" cy="3323987"/>
          </a:xfrm>
          <a:prstGeom prst="rect">
            <a:avLst/>
          </a:prstGeom>
          <a:noFill/>
        </p:spPr>
        <p:txBody>
          <a:bodyPr wrap="square" rtlCol="0">
            <a:spAutoFit/>
          </a:bodyPr>
          <a:lstStyle/>
          <a:p>
            <a:pPr fontAlgn="auto">
              <a:lnSpc>
                <a:spcPct val="150000"/>
              </a:lnSpc>
              <a:buClr>
                <a:srgbClr val="C00000"/>
              </a:buClr>
              <a:buSzPct val="75000"/>
              <a:buFont typeface="Wingdings 3" panose="05040102010807070707" pitchFamily="18" charset="2"/>
              <a:buNone/>
            </a:pPr>
            <a:r>
              <a:rPr lang="zh-CN" altLang="zh-CN" sz="2800" b="1" dirty="0" smtClean="0">
                <a:latin typeface="+mn-ea"/>
                <a:cs typeface="+mn-ea"/>
                <a:sym typeface="+mn-ea"/>
              </a:rPr>
              <a:t>管</a:t>
            </a:r>
            <a:r>
              <a:rPr lang="zh-CN" altLang="zh-CN" sz="2800" b="1" dirty="0">
                <a:latin typeface="+mn-ea"/>
                <a:cs typeface="+mn-ea"/>
                <a:sym typeface="+mn-ea"/>
              </a:rPr>
              <a:t>理规定：</a:t>
            </a:r>
            <a:endParaRPr lang="en-US" altLang="zh-CN" sz="2800" b="1" kern="1200" dirty="0">
              <a:latin typeface="+mn-ea"/>
              <a:cs typeface="+mn-ea"/>
            </a:endParaRPr>
          </a:p>
          <a:p>
            <a:pPr fontAlgn="auto">
              <a:lnSpc>
                <a:spcPct val="150000"/>
              </a:lnSpc>
              <a:buClr>
                <a:srgbClr val="C00000"/>
              </a:buClr>
              <a:buSzPct val="75000"/>
              <a:buFont typeface="Wingdings 3" panose="05040102010807070707" pitchFamily="18" charset="2"/>
              <a:buNone/>
            </a:pPr>
            <a:r>
              <a:rPr lang="en-US" altLang="zh-CN" sz="2800" b="1" dirty="0" smtClean="0">
                <a:latin typeface="+mn-ea"/>
                <a:cs typeface="+mn-ea"/>
                <a:sym typeface="+mn-ea"/>
              </a:rPr>
              <a:t>1.</a:t>
            </a:r>
            <a:r>
              <a:rPr lang="zh-CN" altLang="zh-CN" sz="2800" b="1" dirty="0">
                <a:latin typeface="+mn-ea"/>
                <a:cs typeface="+mn-ea"/>
                <a:sym typeface="+mn-ea"/>
              </a:rPr>
              <a:t>执行上级、学校有关劳务服务类支出的管理规定；使用项目资金</a:t>
            </a:r>
            <a:r>
              <a:rPr lang="zh-CN" altLang="zh-CN" sz="2800" b="1" dirty="0" smtClean="0">
                <a:latin typeface="+mn-ea"/>
                <a:cs typeface="+mn-ea"/>
                <a:sym typeface="+mn-ea"/>
              </a:rPr>
              <a:t>的</a:t>
            </a:r>
            <a:r>
              <a:rPr lang="zh-CN" altLang="en-US" sz="2800" b="1" dirty="0" smtClean="0">
                <a:latin typeface="+mn-ea"/>
                <a:cs typeface="+mn-ea"/>
                <a:sym typeface="+mn-ea"/>
              </a:rPr>
              <a:t>需</a:t>
            </a:r>
            <a:r>
              <a:rPr lang="zh-CN" altLang="zh-CN" sz="2800" b="1" dirty="0" smtClean="0">
                <a:latin typeface="+mn-ea"/>
                <a:cs typeface="+mn-ea"/>
                <a:sym typeface="+mn-ea"/>
              </a:rPr>
              <a:t>符</a:t>
            </a:r>
            <a:r>
              <a:rPr lang="zh-CN" altLang="zh-CN" sz="2800" b="1" dirty="0">
                <a:latin typeface="+mn-ea"/>
                <a:cs typeface="+mn-ea"/>
                <a:sym typeface="+mn-ea"/>
              </a:rPr>
              <a:t>合预</a:t>
            </a:r>
            <a:r>
              <a:rPr lang="zh-CN" altLang="zh-CN" sz="2800" b="1" dirty="0" smtClean="0">
                <a:latin typeface="+mn-ea"/>
                <a:cs typeface="+mn-ea"/>
                <a:sym typeface="+mn-ea"/>
              </a:rPr>
              <a:t>算；</a:t>
            </a:r>
            <a:r>
              <a:rPr lang="zh-CN" altLang="zh-CN" sz="2800" b="1" dirty="0">
                <a:latin typeface="+mn-ea"/>
                <a:cs typeface="+mn-ea"/>
                <a:sym typeface="+mn-ea"/>
              </a:rPr>
              <a:t>使用科研项目资金</a:t>
            </a:r>
            <a:r>
              <a:rPr lang="zh-CN" altLang="zh-CN" sz="2800" b="1" dirty="0" smtClean="0">
                <a:latin typeface="+mn-ea"/>
                <a:cs typeface="+mn-ea"/>
                <a:sym typeface="+mn-ea"/>
              </a:rPr>
              <a:t>的</a:t>
            </a:r>
            <a:r>
              <a:rPr lang="zh-CN" altLang="en-US" sz="2800" b="1" dirty="0" smtClean="0">
                <a:latin typeface="+mn-ea"/>
                <a:cs typeface="+mn-ea"/>
                <a:sym typeface="+mn-ea"/>
              </a:rPr>
              <a:t>参照</a:t>
            </a:r>
            <a:r>
              <a:rPr lang="zh-CN" altLang="zh-CN" sz="2800" b="1" dirty="0" smtClean="0">
                <a:latin typeface="+mn-ea"/>
                <a:cs typeface="+mn-ea"/>
                <a:sym typeface="+mn-ea"/>
              </a:rPr>
              <a:t>执</a:t>
            </a:r>
            <a:r>
              <a:rPr lang="zh-CN" altLang="zh-CN" sz="2800" b="1" dirty="0">
                <a:latin typeface="+mn-ea"/>
                <a:cs typeface="+mn-ea"/>
                <a:sym typeface="+mn-ea"/>
              </a:rPr>
              <a:t>行相关科研经费管理规定</a:t>
            </a:r>
            <a:r>
              <a:rPr lang="zh-CN" altLang="zh-CN" sz="2800" b="1" dirty="0" smtClean="0">
                <a:latin typeface="+mn-ea"/>
                <a:cs typeface="+mn-ea"/>
                <a:sym typeface="+mn-ea"/>
              </a:rPr>
              <a:t>。</a:t>
            </a:r>
            <a:endParaRPr lang="en-US" altLang="zh-CN" sz="2800" b="1" dirty="0" smtClean="0">
              <a:latin typeface="+mn-ea"/>
              <a:cs typeface="+mn-ea"/>
              <a:sym typeface="+mn-ea"/>
            </a:endParaRPr>
          </a:p>
          <a:p>
            <a:pPr fontAlgn="auto">
              <a:lnSpc>
                <a:spcPct val="150000"/>
              </a:lnSpc>
              <a:buClr>
                <a:srgbClr val="C00000"/>
              </a:buClr>
              <a:buSzPct val="75000"/>
              <a:buFont typeface="Wingdings 3" panose="05040102010807070707" pitchFamily="18" charset="2"/>
              <a:buNone/>
            </a:pPr>
            <a:r>
              <a:rPr lang="en-US" altLang="zh-CN" sz="2800" b="1" dirty="0" smtClean="0">
                <a:latin typeface="+mn-ea"/>
                <a:cs typeface="+mn-ea"/>
                <a:sym typeface="+mn-ea"/>
              </a:rPr>
              <a:t>2.《</a:t>
            </a:r>
            <a:r>
              <a:rPr lang="zh-CN" altLang="en-US" sz="2800" b="1" dirty="0" smtClean="0">
                <a:latin typeface="+mn-ea"/>
                <a:cs typeface="+mn-ea"/>
                <a:sym typeface="+mn-ea"/>
              </a:rPr>
              <a:t>云南省省级财政个人劳务服务类支出预算定额标准）</a:t>
            </a:r>
            <a:r>
              <a:rPr lang="en-US" altLang="zh-CN" sz="2800" b="1" dirty="0" smtClean="0">
                <a:latin typeface="+mn-ea"/>
                <a:cs typeface="+mn-ea"/>
                <a:sym typeface="+mn-ea"/>
              </a:rPr>
              <a:t>》</a:t>
            </a:r>
            <a:endParaRPr lang="zh-CN" altLang="en-US" sz="2800" b="1" dirty="0">
              <a:latin typeface="+mn-ea"/>
              <a:cs typeface="+mn-ea"/>
            </a:endParaRPr>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9487535" cy="342455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128776" y="55688"/>
            <a:ext cx="37388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mj-lt"/>
                <a:ea typeface="+mj-ea"/>
                <a:cs typeface="+mj-cs"/>
                <a:sym typeface="+mn-ea"/>
              </a:rPr>
              <a:t>劳务费报销注意事项：</a:t>
            </a:r>
            <a:endParaRPr lang="zh-CN" altLang="en-US" sz="2800" b="1" dirty="0">
              <a:solidFill>
                <a:schemeClr val="bg1"/>
              </a:solidFill>
              <a:latin typeface="+mn-ea"/>
            </a:endParaRPr>
          </a:p>
        </p:txBody>
      </p:sp>
      <p:sp>
        <p:nvSpPr>
          <p:cNvPr id="5" name="文本框 4"/>
          <p:cNvSpPr txBox="1"/>
          <p:nvPr/>
        </p:nvSpPr>
        <p:spPr>
          <a:xfrm>
            <a:off x="1685925" y="467995"/>
            <a:ext cx="9166860" cy="3969385"/>
          </a:xfrm>
          <a:prstGeom prst="rect">
            <a:avLst/>
          </a:prstGeom>
          <a:noFill/>
        </p:spPr>
        <p:txBody>
          <a:bodyPr wrap="square" rtlCol="0">
            <a:spAutoFit/>
          </a:bodyPr>
          <a:lstStyle/>
          <a:p>
            <a:pPr fontAlgn="auto">
              <a:lnSpc>
                <a:spcPct val="150000"/>
              </a:lnSpc>
              <a:buClr>
                <a:srgbClr val="C00000"/>
              </a:buClr>
              <a:buSzPct val="75000"/>
              <a:buFont typeface="Wingdings 3" panose="05040102010807070707" pitchFamily="18" charset="2"/>
              <a:buNone/>
            </a:pPr>
            <a:endParaRPr lang="en-US" altLang="zh-CN" sz="2800" kern="1200" dirty="0">
              <a:latin typeface="+mn-ea"/>
              <a:cs typeface="+mn-ea"/>
            </a:endParaRPr>
          </a:p>
          <a:p>
            <a:pPr fontAlgn="auto">
              <a:lnSpc>
                <a:spcPct val="150000"/>
              </a:lnSpc>
              <a:buClr>
                <a:srgbClr val="C00000"/>
              </a:buClr>
              <a:buSzPct val="75000"/>
              <a:buFont typeface="Wingdings 3" panose="05040102010807070707" pitchFamily="18" charset="2"/>
              <a:buNone/>
            </a:pPr>
            <a:r>
              <a:rPr lang="zh-CN" altLang="zh-CN" sz="2800" b="1" dirty="0">
                <a:latin typeface="+mn-ea"/>
                <a:cs typeface="+mn-ea"/>
                <a:sym typeface="+mn-ea"/>
              </a:rPr>
              <a:t>1.</a:t>
            </a:r>
            <a:r>
              <a:rPr lang="zh-CN" altLang="en-US" sz="2800" b="1" dirty="0">
                <a:latin typeface="Times New Roman" panose="02020603050405020304" pitchFamily="18" charset="0"/>
                <a:cs typeface="华文新魏" panose="02010800040101010101" pitchFamily="2" charset="-122"/>
                <a:sym typeface="+mn-ea"/>
              </a:rPr>
              <a:t>登录“网上申报系统”及时申报；</a:t>
            </a:r>
            <a:endParaRPr lang="zh-CN" altLang="zh-CN" sz="2800" b="1" kern="1200" dirty="0">
              <a:solidFill>
                <a:srgbClr val="FF0000"/>
              </a:solidFill>
              <a:latin typeface="+mn-ea"/>
              <a:cs typeface="+mn-ea"/>
            </a:endParaRPr>
          </a:p>
          <a:p>
            <a:pPr fontAlgn="auto">
              <a:lnSpc>
                <a:spcPct val="150000"/>
              </a:lnSpc>
              <a:buClr>
                <a:srgbClr val="C00000"/>
              </a:buClr>
              <a:buSzPct val="75000"/>
              <a:buFont typeface="Wingdings 3" panose="05040102010807070707" pitchFamily="18" charset="2"/>
              <a:buNone/>
            </a:pPr>
            <a:r>
              <a:rPr lang="en-US" altLang="zh-CN" sz="2800" b="1" dirty="0">
                <a:latin typeface="+mn-ea"/>
                <a:cs typeface="+mn-ea"/>
                <a:sym typeface="+mn-ea"/>
              </a:rPr>
              <a:t>2.</a:t>
            </a:r>
            <a:r>
              <a:rPr lang="zh-CN" altLang="en-US" sz="2800" b="1" dirty="0">
                <a:latin typeface="+mn-ea"/>
                <a:cs typeface="+mn-ea"/>
                <a:sym typeface="+mn-ea"/>
              </a:rPr>
              <a:t>在录入信息时，请仔细认真核对提供劳务的人员信息，避免银行打卡</a:t>
            </a:r>
            <a:r>
              <a:rPr lang="zh-CN" altLang="en-US" sz="2800" b="1" dirty="0" smtClean="0">
                <a:latin typeface="+mn-ea"/>
                <a:cs typeface="+mn-ea"/>
                <a:sym typeface="+mn-ea"/>
              </a:rPr>
              <a:t>失败；</a:t>
            </a:r>
            <a:endParaRPr lang="zh-CN" altLang="en-US" sz="2800" b="1" dirty="0">
              <a:latin typeface="+mn-ea"/>
              <a:cs typeface="+mn-ea"/>
              <a:sym typeface="+mn-ea"/>
            </a:endParaRPr>
          </a:p>
          <a:p>
            <a:pPr fontAlgn="auto">
              <a:lnSpc>
                <a:spcPct val="150000"/>
              </a:lnSpc>
              <a:buClr>
                <a:srgbClr val="C00000"/>
              </a:buClr>
              <a:buSzPct val="75000"/>
              <a:buFont typeface="Wingdings 3" panose="05040102010807070707" pitchFamily="18" charset="2"/>
              <a:buNone/>
            </a:pPr>
            <a:r>
              <a:rPr lang="en-US" altLang="zh-CN" sz="2800" b="1" dirty="0">
                <a:latin typeface="+mn-ea"/>
                <a:cs typeface="+mn-ea"/>
                <a:sym typeface="+mn-ea"/>
              </a:rPr>
              <a:t>3.</a:t>
            </a:r>
            <a:r>
              <a:rPr lang="zh-CN" altLang="en-US" sz="2800" b="1" dirty="0">
                <a:latin typeface="+mn-ea"/>
                <a:cs typeface="+mn-ea"/>
                <a:sym typeface="+mn-ea"/>
              </a:rPr>
              <a:t>当月录入系统后，生成的提取号只在当月有效，因此请在当月进行及</a:t>
            </a:r>
            <a:r>
              <a:rPr lang="zh-CN" altLang="en-US" sz="2800" b="1" dirty="0" smtClean="0">
                <a:latin typeface="+mn-ea"/>
                <a:cs typeface="+mn-ea"/>
                <a:sym typeface="+mn-ea"/>
              </a:rPr>
              <a:t>时报账。</a:t>
            </a:r>
            <a:endParaRPr lang="zh-CN" altLang="en-US" sz="2800" b="1"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5298539"/>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516" y="55688"/>
            <a:ext cx="16052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mj-lt"/>
                <a:ea typeface="+mj-ea"/>
                <a:cs typeface="+mj-cs"/>
                <a:sym typeface="+mn-ea"/>
              </a:rPr>
              <a:t>差旅费：</a:t>
            </a:r>
            <a:endParaRPr lang="zh-CN" altLang="en-US" sz="2800" b="1" dirty="0">
              <a:solidFill>
                <a:schemeClr val="bg1"/>
              </a:solidFill>
              <a:latin typeface="+mn-ea"/>
            </a:endParaRPr>
          </a:p>
        </p:txBody>
      </p:sp>
      <p:sp>
        <p:nvSpPr>
          <p:cNvPr id="5" name="文本框 4"/>
          <p:cNvSpPr txBox="1"/>
          <p:nvPr/>
        </p:nvSpPr>
        <p:spPr>
          <a:xfrm>
            <a:off x="1685925" y="1177925"/>
            <a:ext cx="9627870" cy="5262979"/>
          </a:xfrm>
          <a:prstGeom prst="rect">
            <a:avLst/>
          </a:prstGeom>
          <a:noFill/>
        </p:spPr>
        <p:txBody>
          <a:bodyPr wrap="square" rtlCol="0">
            <a:spAutoFit/>
          </a:bodyPr>
          <a:lstStyle/>
          <a:p>
            <a:pPr fontAlgn="auto">
              <a:lnSpc>
                <a:spcPct val="150000"/>
              </a:lnSpc>
              <a:buClr>
                <a:srgbClr val="C00000"/>
              </a:buClr>
              <a:buSzPct val="75000"/>
              <a:buFont typeface="Wingdings 3" panose="05040102010807070707" pitchFamily="18" charset="2"/>
              <a:buNone/>
            </a:pPr>
            <a:r>
              <a:rPr lang="zh-CN" altLang="en-US" sz="2800" b="1" dirty="0">
                <a:latin typeface="+mn-ea"/>
                <a:cs typeface="+mn-ea"/>
                <a:sym typeface="+mn-ea"/>
              </a:rPr>
              <a:t>管理规定：</a:t>
            </a:r>
          </a:p>
          <a:p>
            <a:pPr fontAlgn="auto">
              <a:lnSpc>
                <a:spcPct val="150000"/>
              </a:lnSpc>
              <a:buClr>
                <a:srgbClr val="C00000"/>
              </a:buClr>
              <a:buSzPct val="75000"/>
              <a:buFont typeface="Wingdings 3" panose="05040102010807070707" pitchFamily="18" charset="2"/>
              <a:buNone/>
            </a:pPr>
            <a:r>
              <a:rPr lang="en-US" altLang="zh-CN" sz="2800" b="1" dirty="0" smtClean="0">
                <a:latin typeface="+mn-ea"/>
                <a:cs typeface="+mn-ea"/>
                <a:sym typeface="+mn-ea"/>
              </a:rPr>
              <a:t>1.</a:t>
            </a:r>
            <a:r>
              <a:rPr lang="zh-CN" altLang="en-US" sz="2800" b="1" dirty="0" smtClean="0">
                <a:latin typeface="+mn-ea"/>
                <a:cs typeface="+mn-ea"/>
                <a:sym typeface="+mn-ea"/>
              </a:rPr>
              <a:t>《</a:t>
            </a:r>
            <a:r>
              <a:rPr lang="zh-CN" altLang="en-US" sz="2800" b="1" dirty="0">
                <a:latin typeface="+mn-ea"/>
                <a:cs typeface="+mn-ea"/>
                <a:sym typeface="+mn-ea"/>
              </a:rPr>
              <a:t>西南林业大学差旅费管理办法（2018年）修订</a:t>
            </a:r>
            <a:r>
              <a:rPr lang="zh-CN" altLang="en-US" sz="2800" b="1" dirty="0" smtClean="0">
                <a:latin typeface="+mn-ea"/>
                <a:cs typeface="+mn-ea"/>
                <a:sym typeface="+mn-ea"/>
              </a:rPr>
              <a:t>》（ </a:t>
            </a:r>
            <a:r>
              <a:rPr lang="zh-CN" altLang="en-US" sz="2800" b="1" dirty="0">
                <a:latin typeface="+mn-ea"/>
                <a:cs typeface="+mn-ea"/>
                <a:sym typeface="+mn-ea"/>
              </a:rPr>
              <a:t>西南林〔2018〕96号）从2018年7月24日印发之日起执行</a:t>
            </a:r>
            <a:r>
              <a:rPr lang="zh-CN" altLang="en-US" sz="2800" b="1" dirty="0" smtClean="0">
                <a:latin typeface="+mn-ea"/>
                <a:cs typeface="+mn-ea"/>
                <a:sym typeface="+mn-ea"/>
              </a:rPr>
              <a:t>。7</a:t>
            </a:r>
            <a:r>
              <a:rPr lang="zh-CN" altLang="en-US" sz="2800" b="1" dirty="0">
                <a:latin typeface="+mn-ea"/>
                <a:cs typeface="+mn-ea"/>
                <a:sym typeface="+mn-ea"/>
              </a:rPr>
              <a:t>月24日之前的差旅费按照以前的差旅费管理办法执行。</a:t>
            </a:r>
            <a:endParaRPr lang="zh-CN" altLang="en-US" sz="2800" b="1" kern="1200" dirty="0">
              <a:latin typeface="+mn-ea"/>
              <a:ea typeface="+mn-ea"/>
              <a:cs typeface="+mn-ea"/>
            </a:endParaRPr>
          </a:p>
          <a:p>
            <a:pPr algn="l" fontAlgn="auto">
              <a:lnSpc>
                <a:spcPct val="150000"/>
              </a:lnSpc>
              <a:buClr>
                <a:srgbClr val="C00000"/>
              </a:buClr>
              <a:buSzPct val="75000"/>
              <a:buNone/>
            </a:pPr>
            <a:r>
              <a:rPr lang="en-US" altLang="zh-CN" sz="2800" b="1" dirty="0" smtClean="0">
                <a:latin typeface="+mn-ea"/>
                <a:cs typeface="+mn-ea"/>
                <a:sym typeface="+mn-ea"/>
              </a:rPr>
              <a:t>2.</a:t>
            </a:r>
            <a:r>
              <a:rPr lang="zh-CN" altLang="en-US" sz="2800" b="1" dirty="0" smtClean="0">
                <a:latin typeface="+mn-ea"/>
                <a:cs typeface="+mn-ea"/>
                <a:sym typeface="+mn-ea"/>
              </a:rPr>
              <a:t>其</a:t>
            </a:r>
            <a:r>
              <a:rPr lang="zh-CN" altLang="en-US" sz="2800" b="1" dirty="0">
                <a:latin typeface="+mn-ea"/>
                <a:cs typeface="+mn-ea"/>
                <a:sym typeface="+mn-ea"/>
              </a:rPr>
              <a:t>他制度中涉及差旅费的，按照相关规定执行，如会议费、培训费、探亲费等。</a:t>
            </a:r>
            <a:endParaRPr lang="zh-CN" altLang="en-US" sz="2800" b="1" kern="1200" dirty="0">
              <a:latin typeface="+mn-ea"/>
              <a:ea typeface="+mn-ea"/>
              <a:cs typeface="+mn-ea"/>
            </a:endParaRPr>
          </a:p>
          <a:p>
            <a:pPr algn="l" fontAlgn="auto">
              <a:lnSpc>
                <a:spcPct val="150000"/>
              </a:lnSpc>
              <a:buClr>
                <a:srgbClr val="C00000"/>
              </a:buClr>
              <a:buSzPct val="75000"/>
              <a:buNone/>
            </a:pPr>
            <a:r>
              <a:rPr lang="en-US" altLang="zh-CN" sz="2800" b="1" dirty="0" smtClean="0">
                <a:latin typeface="+mn-ea"/>
                <a:cs typeface="+mn-ea"/>
                <a:sym typeface="+mn-ea"/>
              </a:rPr>
              <a:t>3.</a:t>
            </a:r>
            <a:r>
              <a:rPr lang="zh-CN" altLang="en-US" sz="2800" b="1" dirty="0" smtClean="0">
                <a:latin typeface="+mn-ea"/>
                <a:cs typeface="+mn-ea"/>
                <a:sym typeface="+mn-ea"/>
              </a:rPr>
              <a:t>差</a:t>
            </a:r>
            <a:r>
              <a:rPr lang="zh-CN" altLang="en-US" sz="2800" b="1" dirty="0">
                <a:latin typeface="+mn-ea"/>
                <a:cs typeface="+mn-ea"/>
                <a:sym typeface="+mn-ea"/>
              </a:rPr>
              <a:t>旅费报账涉及其他管理制度：《西南林业大学财务审批制度》等。</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347133" y="1142365"/>
          <a:ext cx="11394017" cy="5368502"/>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516" y="55688"/>
            <a:ext cx="16052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mj-lt"/>
                <a:ea typeface="+mj-ea"/>
                <a:cs typeface="+mj-cs"/>
                <a:sym typeface="+mn-ea"/>
              </a:rPr>
              <a:t>差旅费：</a:t>
            </a:r>
            <a:endParaRPr lang="zh-CN" altLang="en-US" sz="2800" b="1" dirty="0">
              <a:solidFill>
                <a:schemeClr val="bg1"/>
              </a:solidFill>
              <a:latin typeface="+mn-ea"/>
            </a:endParaRPr>
          </a:p>
        </p:txBody>
      </p:sp>
      <p:sp>
        <p:nvSpPr>
          <p:cNvPr id="5" name="文本框 4"/>
          <p:cNvSpPr txBox="1"/>
          <p:nvPr/>
        </p:nvSpPr>
        <p:spPr>
          <a:xfrm>
            <a:off x="482601" y="1177925"/>
            <a:ext cx="11116732" cy="5262979"/>
          </a:xfrm>
          <a:prstGeom prst="rect">
            <a:avLst/>
          </a:prstGeom>
          <a:noFill/>
        </p:spPr>
        <p:txBody>
          <a:bodyPr wrap="square" rtlCol="0">
            <a:spAutoFit/>
          </a:bodyPr>
          <a:lstStyle/>
          <a:p>
            <a:pPr fontAlgn="auto">
              <a:lnSpc>
                <a:spcPct val="150000"/>
              </a:lnSpc>
              <a:buClr>
                <a:srgbClr val="C00000"/>
              </a:buClr>
              <a:buSzPct val="75000"/>
              <a:buFont typeface="Wingdings 3" panose="05040102010807070707" pitchFamily="18" charset="2"/>
              <a:buNone/>
            </a:pPr>
            <a:r>
              <a:rPr lang="zh-CN" altLang="en-US"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报销所需资料</a:t>
            </a:r>
            <a:endParaRPr lang="en-US" altLang="zh-CN" sz="2800" b="1" kern="1200"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endParaRPr>
          </a:p>
          <a:p>
            <a:pPr>
              <a:lnSpc>
                <a:spcPct val="150000"/>
              </a:lnSpc>
              <a:buSzPct val="76000"/>
            </a:pPr>
            <a:r>
              <a:rPr lang="en-US" altLang="zh-CN"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zh-CN"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出差事前审批表</a:t>
            </a:r>
            <a:r>
              <a:rPr lang="zh-CN" altLang="en-US"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zh-CN"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事前有差旅费预算明细的专项项目经费，不再重复事前审批</a:t>
            </a:r>
            <a:r>
              <a:rPr lang="zh-CN" altLang="en-US" sz="2800" b="1" dirty="0" smtClean="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a:t>
            </a:r>
            <a:endParaRPr lang="en-US" altLang="zh-CN" sz="2800" b="1" kern="1200"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endParaRPr>
          </a:p>
          <a:p>
            <a:pPr>
              <a:lnSpc>
                <a:spcPct val="150000"/>
              </a:lnSpc>
              <a:buSzPct val="76000"/>
            </a:pPr>
            <a:r>
              <a:rPr lang="en-US" altLang="zh-CN"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经审批签字的差旅费报销</a:t>
            </a:r>
            <a:r>
              <a:rPr lang="zh-CN" altLang="en-US" sz="2800" b="1" dirty="0" smtClean="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单；</a:t>
            </a:r>
            <a:endParaRPr lang="zh-CN" altLang="en-US" sz="2800" b="1" kern="1200"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endParaRPr>
          </a:p>
          <a:p>
            <a:pPr>
              <a:lnSpc>
                <a:spcPct val="150000"/>
              </a:lnSpc>
              <a:buSzPct val="76000"/>
            </a:pPr>
            <a:r>
              <a:rPr lang="en-US" altLang="zh-CN"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合法原始票据：</a:t>
            </a:r>
            <a:r>
              <a:rPr lang="zh-CN" altLang="zh-CN"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城市间交通费合法有效票据（火车票、轮船票、飞机票、公共汽车票、交通意外保险单等）、住宿费发票及住宿清单、公务卡刷卡凭条等支付凭证、其他根据实际审核要求需要补充的资料</a:t>
            </a:r>
            <a:r>
              <a:rPr lang="zh-CN" altLang="en-US"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，如差旅费为参加会</a:t>
            </a:r>
            <a:r>
              <a:rPr lang="zh-CN" altLang="en-US" sz="2800" b="1" dirty="0" smtClean="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议、培训的</a:t>
            </a:r>
            <a:r>
              <a:rPr lang="zh-CN" altLang="en-US"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，提供会</a:t>
            </a:r>
            <a:r>
              <a:rPr lang="zh-CN" altLang="en-US" sz="2800" b="1" dirty="0" smtClean="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议、培训的通</a:t>
            </a:r>
            <a:r>
              <a:rPr lang="zh-CN" altLang="en-US" sz="2800" b="1" dirty="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知</a:t>
            </a:r>
            <a:r>
              <a:rPr lang="zh-CN" altLang="zh-CN" sz="2800" b="1" dirty="0" smtClean="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等</a:t>
            </a:r>
            <a:r>
              <a:rPr lang="zh-CN" altLang="en-US" sz="2800" b="1" dirty="0" smtClean="0">
                <a:solidFill>
                  <a:schemeClr val="accent2">
                    <a:lumMod val="50000"/>
                  </a:schemeClr>
                </a:solidFill>
                <a:latin typeface="仿宋_GB2312" panose="02010609030101010101" pitchFamily="49" charset="-122"/>
                <a:ea typeface="仿宋_GB2312" panose="02010609030101010101" pitchFamily="49" charset="-122"/>
                <a:cs typeface="华文新魏" panose="02010800040101010101" pitchFamily="2" charset="-122"/>
                <a:sym typeface="+mn-ea"/>
              </a:rPr>
              <a:t>。</a:t>
            </a:r>
            <a:endParaRPr lang="zh-CN" altLang="en-US" sz="2800" b="1" dirty="0">
              <a:solidFill>
                <a:schemeClr val="accent2">
                  <a:lumMod val="50000"/>
                </a:schemeClr>
              </a:solidFill>
              <a:latin typeface="+mn-ea"/>
              <a:cs typeface="+mn-ea"/>
              <a:sym typeface="+mn-ea"/>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86267" y="1142365"/>
          <a:ext cx="11861800" cy="5585694"/>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268442" y="281315"/>
            <a:ext cx="3886000"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smtClean="0">
                <a:latin typeface="+mj-lt"/>
                <a:ea typeface="+mj-ea"/>
                <a:cs typeface="+mj-cs"/>
                <a:sym typeface="+mn-ea"/>
              </a:rPr>
              <a:t>差旅费</a:t>
            </a:r>
            <a:r>
              <a:rPr lang="en-US" altLang="zh-CN" sz="2800" dirty="0" smtClean="0">
                <a:latin typeface="+mj-lt"/>
                <a:ea typeface="+mj-ea"/>
                <a:cs typeface="+mj-cs"/>
                <a:sym typeface="+mn-ea"/>
              </a:rPr>
              <a:t>-</a:t>
            </a:r>
            <a:r>
              <a:rPr lang="zh-CN" altLang="en-US" sz="2800" dirty="0" smtClean="0">
                <a:latin typeface="+mj-lt"/>
                <a:ea typeface="+mj-ea"/>
                <a:cs typeface="+mj-cs"/>
                <a:sym typeface="+mn-ea"/>
              </a:rPr>
              <a:t>城市间交通费：</a:t>
            </a:r>
            <a:endParaRPr lang="zh-CN" altLang="en-US" sz="2800" b="1" dirty="0">
              <a:solidFill>
                <a:schemeClr val="bg1"/>
              </a:solidFill>
              <a:latin typeface="+mn-ea"/>
            </a:endParaRPr>
          </a:p>
        </p:txBody>
      </p:sp>
      <p:sp>
        <p:nvSpPr>
          <p:cNvPr id="5" name="文本框 4"/>
          <p:cNvSpPr txBox="1"/>
          <p:nvPr/>
        </p:nvSpPr>
        <p:spPr>
          <a:xfrm>
            <a:off x="338667" y="1177925"/>
            <a:ext cx="11709400" cy="5586145"/>
          </a:xfrm>
          <a:prstGeom prst="rect">
            <a:avLst/>
          </a:prstGeom>
          <a:noFill/>
        </p:spPr>
        <p:txBody>
          <a:bodyPr wrap="square" rtlCol="0">
            <a:spAutoFit/>
          </a:bodyPr>
          <a:lstStyle/>
          <a:p>
            <a:pPr>
              <a:buSzPct val="76000"/>
            </a:pPr>
            <a:r>
              <a:rPr lang="en-US" altLang="zh-CN" sz="2800" dirty="0" smtClean="0">
                <a:latin typeface="+mn-ea"/>
                <a:cs typeface="+mn-ea"/>
                <a:sym typeface="+mn-ea"/>
              </a:rPr>
              <a:t>1.</a:t>
            </a:r>
            <a:r>
              <a:rPr lang="zh-CN" altLang="en-US" sz="2800" dirty="0" smtClean="0">
                <a:latin typeface="+mn-ea"/>
                <a:cs typeface="+mn-ea"/>
                <a:sym typeface="+mn-ea"/>
              </a:rPr>
              <a:t>按级别乘坐交通工具，凭票报销。</a:t>
            </a:r>
            <a:endParaRPr lang="en-US" altLang="zh-CN" sz="2800" dirty="0" smtClean="0">
              <a:latin typeface="+mn-ea"/>
              <a:cs typeface="+mn-ea"/>
              <a:sym typeface="+mn-ea"/>
            </a:endParaRPr>
          </a:p>
          <a:p>
            <a:pPr>
              <a:lnSpc>
                <a:spcPct val="125000"/>
              </a:lnSpc>
              <a:buSzPct val="76000"/>
            </a:pPr>
            <a:r>
              <a:rPr lang="en-US" altLang="zh-CN" sz="2800" dirty="0" smtClean="0">
                <a:latin typeface="+mn-ea"/>
                <a:cs typeface="+mn-ea"/>
                <a:sym typeface="+mn-ea"/>
              </a:rPr>
              <a:t>2</a:t>
            </a:r>
            <a:r>
              <a:rPr lang="en-US" altLang="zh-CN" sz="2800" dirty="0" smtClean="0">
                <a:latin typeface="+mn-ea"/>
                <a:cs typeface="+mn-ea"/>
                <a:sym typeface="+mn-ea"/>
              </a:rPr>
              <a:t>.</a:t>
            </a:r>
            <a:r>
              <a:rPr lang="zh-CN" altLang="en-US" sz="2800" dirty="0" smtClean="0">
                <a:latin typeface="+mn-ea"/>
                <a:cs typeface="+mn-ea"/>
                <a:sym typeface="+mn-ea"/>
              </a:rPr>
              <a:t>同时在</a:t>
            </a:r>
            <a:r>
              <a:rPr lang="zh-CN" altLang="zh-CN" sz="2800" dirty="0" smtClean="0"/>
              <a:t>专</a:t>
            </a:r>
            <a:r>
              <a:rPr lang="zh-CN" altLang="zh-CN" sz="2800" dirty="0" smtClean="0"/>
              <a:t>业</a:t>
            </a:r>
            <a:r>
              <a:rPr lang="zh-CN" altLang="zh-CN" sz="2800" dirty="0"/>
              <a:t>技术岗位和管理岗位上任</a:t>
            </a:r>
            <a:r>
              <a:rPr lang="zh-CN" altLang="zh-CN" sz="2800" dirty="0" smtClean="0"/>
              <a:t>职</a:t>
            </a:r>
            <a:r>
              <a:rPr lang="zh-CN" altLang="en-US" sz="2800" dirty="0" smtClean="0"/>
              <a:t>，</a:t>
            </a:r>
            <a:r>
              <a:rPr lang="zh-CN" altLang="en-US" sz="2800" dirty="0" smtClean="0"/>
              <a:t>可</a:t>
            </a:r>
            <a:r>
              <a:rPr lang="zh-CN" altLang="en-US" sz="2800" dirty="0" smtClean="0"/>
              <a:t>以</a:t>
            </a:r>
            <a:r>
              <a:rPr lang="zh-CN" altLang="zh-CN" sz="2800" dirty="0" smtClean="0"/>
              <a:t>按</a:t>
            </a:r>
            <a:r>
              <a:rPr lang="zh-CN" altLang="zh-CN" sz="2800" dirty="0"/>
              <a:t>“就高”原则乘坐</a:t>
            </a:r>
            <a:r>
              <a:rPr lang="zh-CN" altLang="zh-CN" sz="2800" dirty="0" smtClean="0"/>
              <a:t>交通工具</a:t>
            </a:r>
            <a:r>
              <a:rPr lang="zh-CN" altLang="en-US" sz="2800" dirty="0" smtClean="0"/>
              <a:t>。</a:t>
            </a:r>
            <a:endParaRPr lang="en-US" altLang="zh-CN" sz="2800" dirty="0" smtClean="0"/>
          </a:p>
          <a:p>
            <a:pPr>
              <a:lnSpc>
                <a:spcPct val="125000"/>
              </a:lnSpc>
              <a:buSzPct val="76000"/>
            </a:pPr>
            <a:r>
              <a:rPr lang="en-US" altLang="zh-CN" sz="2800" dirty="0" smtClean="0"/>
              <a:t>3.</a:t>
            </a:r>
            <a:r>
              <a:rPr lang="zh-CN" altLang="zh-CN" sz="2800" dirty="0" smtClean="0"/>
              <a:t>结合</a:t>
            </a:r>
            <a:r>
              <a:rPr lang="zh-CN" altLang="zh-CN" sz="2800" dirty="0"/>
              <a:t>晚间乘坐火车节约住宿费的实际，明确了第三类人员晚</a:t>
            </a:r>
            <a:r>
              <a:rPr lang="en-US" altLang="zh-CN" sz="2800" dirty="0"/>
              <a:t>8</a:t>
            </a:r>
            <a:r>
              <a:rPr lang="zh-CN" altLang="zh-CN" sz="2800" dirty="0"/>
              <a:t>时至次日晨</a:t>
            </a:r>
            <a:r>
              <a:rPr lang="en-US" altLang="zh-CN" sz="2800" dirty="0"/>
              <a:t>7</a:t>
            </a:r>
            <a:r>
              <a:rPr lang="zh-CN" altLang="zh-CN" sz="2800" dirty="0"/>
              <a:t>时期间连续乘车时间</a:t>
            </a:r>
            <a:r>
              <a:rPr lang="en-US" altLang="zh-CN" sz="2800" dirty="0"/>
              <a:t>6</a:t>
            </a:r>
            <a:r>
              <a:rPr lang="zh-CN" altLang="zh-CN" sz="2800" dirty="0"/>
              <a:t>小时以上（夕发朝至列车）的，城市间有飞机直航的，可在不超过相应城市间飞机经济舱全价票的</a:t>
            </a:r>
            <a:r>
              <a:rPr lang="zh-CN" altLang="zh-CN" sz="2800" dirty="0" smtClean="0"/>
              <a:t>范围</a:t>
            </a:r>
            <a:r>
              <a:rPr lang="zh-CN" altLang="zh-CN" sz="2800" dirty="0"/>
              <a:t>内凭据报销软卧车票；城市间无飞机直航的，可在不超过“火车硬卧</a:t>
            </a:r>
            <a:r>
              <a:rPr lang="en-US" altLang="zh-CN" sz="2800" dirty="0"/>
              <a:t>+1</a:t>
            </a:r>
            <a:r>
              <a:rPr lang="zh-CN" altLang="zh-CN" sz="2800" dirty="0"/>
              <a:t>天住宿标准”内凭据报销软卧车票</a:t>
            </a:r>
            <a:r>
              <a:rPr lang="zh-CN" altLang="zh-CN" sz="2800" dirty="0" smtClean="0"/>
              <a:t>。</a:t>
            </a:r>
            <a:endParaRPr lang="en-US" altLang="zh-CN" sz="2800" dirty="0" smtClean="0"/>
          </a:p>
          <a:p>
            <a:r>
              <a:rPr lang="en-US" altLang="zh-CN" sz="2800" dirty="0" smtClean="0"/>
              <a:t>4</a:t>
            </a:r>
            <a:r>
              <a:rPr lang="en-US" altLang="zh-CN" sz="2800" dirty="0"/>
              <a:t>.</a:t>
            </a:r>
            <a:r>
              <a:rPr lang="zh-CN" altLang="zh-CN" sz="2800" dirty="0" smtClean="0"/>
              <a:t>工作人员</a:t>
            </a:r>
            <a:r>
              <a:rPr lang="zh-CN" altLang="zh-CN" sz="2800" dirty="0"/>
              <a:t>出差期间突发严重身体不适或年龄超过</a:t>
            </a:r>
            <a:r>
              <a:rPr lang="en-US" altLang="zh-CN" sz="2800" dirty="0"/>
              <a:t>70</a:t>
            </a:r>
            <a:r>
              <a:rPr lang="zh-CN" altLang="zh-CN" sz="2800" dirty="0"/>
              <a:t>周岁（含本数）、且需要特殊陪同照顾的，事前经审批人批准，可乘坐高于规定等级一级的交通工具、随行陪同照顾的一人可乘坐同等级</a:t>
            </a:r>
            <a:r>
              <a:rPr lang="zh-CN" altLang="zh-CN" sz="2800" dirty="0" smtClean="0"/>
              <a:t>交通工具</a:t>
            </a:r>
            <a:r>
              <a:rPr lang="zh-CN" altLang="en-US" sz="2800" dirty="0" smtClean="0"/>
              <a:t>。</a:t>
            </a:r>
            <a:endParaRPr lang="zh-CN" altLang="zh-CN" sz="2800" dirty="0"/>
          </a:p>
        </p:txBody>
      </p:sp>
      <p:sp>
        <p:nvSpPr>
          <p:cNvPr id="6" name="矩形 5"/>
          <p:cNvSpPr/>
          <p:nvPr/>
        </p:nvSpPr>
        <p:spPr>
          <a:xfrm>
            <a:off x="4232674" y="419452"/>
            <a:ext cx="6994222" cy="461665"/>
          </a:xfrm>
          <a:prstGeom prst="rect">
            <a:avLst/>
          </a:prstGeom>
        </p:spPr>
        <p:txBody>
          <a:bodyPr wrap="none">
            <a:spAutoFit/>
          </a:bodyPr>
          <a:lstStyle/>
          <a:p>
            <a:pPr>
              <a:buSzPct val="76000"/>
            </a:pPr>
            <a:r>
              <a:rPr lang="zh-CN" altLang="en-US" sz="2400" b="1" dirty="0">
                <a:solidFill>
                  <a:srgbClr val="C00000"/>
                </a:solidFill>
                <a:latin typeface="+mn-ea"/>
                <a:cs typeface="+mn-ea"/>
                <a:sym typeface="+mn-ea"/>
              </a:rPr>
              <a:t>《西南林业大学差旅费管理办法（2018年）修订》</a:t>
            </a:r>
            <a:endParaRPr lang="en-US" altLang="zh-CN" sz="2400" b="1" dirty="0">
              <a:solidFill>
                <a:srgbClr val="C00000"/>
              </a:solidFill>
              <a:latin typeface="+mn-ea"/>
              <a:cs typeface="+mn-ea"/>
              <a:sym typeface="+mn-ea"/>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p:cNvGraphicFramePr/>
          <p:nvPr/>
        </p:nvGraphicFramePr>
        <p:xfrm>
          <a:off x="186267" y="1142365"/>
          <a:ext cx="11861800" cy="5585694"/>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sp>
        <p:nvSpPr>
          <p:cNvPr id="4" name="文本框 209"/>
          <p:cNvSpPr txBox="1"/>
          <p:nvPr/>
        </p:nvSpPr>
        <p:spPr>
          <a:xfrm>
            <a:off x="268442" y="281315"/>
            <a:ext cx="3886000"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smtClean="0">
                <a:latin typeface="+mj-lt"/>
                <a:ea typeface="+mj-ea"/>
                <a:cs typeface="+mj-cs"/>
                <a:sym typeface="+mn-ea"/>
              </a:rPr>
              <a:t>差旅费</a:t>
            </a:r>
            <a:r>
              <a:rPr lang="en-US" altLang="zh-CN" sz="2800" dirty="0" smtClean="0">
                <a:latin typeface="+mj-lt"/>
                <a:ea typeface="+mj-ea"/>
                <a:cs typeface="+mj-cs"/>
                <a:sym typeface="+mn-ea"/>
              </a:rPr>
              <a:t>-</a:t>
            </a:r>
            <a:r>
              <a:rPr lang="zh-CN" altLang="en-US" sz="2800" dirty="0" smtClean="0">
                <a:latin typeface="+mj-lt"/>
                <a:ea typeface="+mj-ea"/>
                <a:cs typeface="+mj-cs"/>
                <a:sym typeface="+mn-ea"/>
              </a:rPr>
              <a:t>城市间交通费：</a:t>
            </a:r>
            <a:endParaRPr lang="zh-CN" altLang="en-US" sz="2800" b="1" dirty="0">
              <a:solidFill>
                <a:schemeClr val="bg1"/>
              </a:solidFill>
              <a:latin typeface="+mn-ea"/>
            </a:endParaRPr>
          </a:p>
        </p:txBody>
      </p:sp>
      <p:sp>
        <p:nvSpPr>
          <p:cNvPr id="5" name="文本框 4"/>
          <p:cNvSpPr txBox="1"/>
          <p:nvPr/>
        </p:nvSpPr>
        <p:spPr>
          <a:xfrm>
            <a:off x="338667" y="1177925"/>
            <a:ext cx="11511068" cy="5478423"/>
          </a:xfrm>
          <a:prstGeom prst="rect">
            <a:avLst/>
          </a:prstGeom>
          <a:noFill/>
        </p:spPr>
        <p:txBody>
          <a:bodyPr wrap="square" rtlCol="0">
            <a:spAutoFit/>
          </a:bodyPr>
          <a:lstStyle/>
          <a:p>
            <a:pPr>
              <a:lnSpc>
                <a:spcPct val="125000"/>
              </a:lnSpc>
              <a:buSzPct val="76000"/>
            </a:pPr>
            <a:r>
              <a:rPr lang="en-US" altLang="zh-CN" sz="2800" dirty="0" smtClean="0"/>
              <a:t>5</a:t>
            </a:r>
            <a:r>
              <a:rPr lang="en-US" altLang="zh-CN" sz="2800" dirty="0" smtClean="0"/>
              <a:t>.</a:t>
            </a:r>
            <a:r>
              <a:rPr lang="zh-CN" altLang="zh-CN" sz="2800" dirty="0" smtClean="0"/>
              <a:t> 结</a:t>
            </a:r>
            <a:r>
              <a:rPr lang="zh-CN" altLang="zh-CN" sz="2800" dirty="0"/>
              <a:t>合学生出差的</a:t>
            </a:r>
            <a:r>
              <a:rPr lang="zh-CN" altLang="zh-CN" sz="2800" dirty="0" smtClean="0"/>
              <a:t>实际</a:t>
            </a:r>
            <a:r>
              <a:rPr lang="zh-CN" altLang="en-US" sz="2800" dirty="0" smtClean="0"/>
              <a:t>（主要指比赛、竞赛、交流或参加社会调</a:t>
            </a:r>
            <a:r>
              <a:rPr lang="zh-CN" altLang="en-US" sz="2800" dirty="0" smtClean="0"/>
              <a:t>研）</a:t>
            </a:r>
            <a:r>
              <a:rPr lang="zh-CN" altLang="zh-CN" sz="2800" dirty="0" smtClean="0"/>
              <a:t>，</a:t>
            </a:r>
            <a:r>
              <a:rPr lang="zh-CN" altLang="zh-CN" sz="2800" dirty="0" smtClean="0"/>
              <a:t>出差</a:t>
            </a:r>
            <a:r>
              <a:rPr lang="zh-CN" altLang="zh-CN" sz="2800" dirty="0"/>
              <a:t>按照不高于三类人员的</a:t>
            </a:r>
            <a:r>
              <a:rPr lang="zh-CN" altLang="zh-CN" sz="2800" dirty="0" smtClean="0"/>
              <a:t>标准</a:t>
            </a:r>
            <a:r>
              <a:rPr lang="zh-CN" altLang="en-US" sz="2800" dirty="0" smtClean="0"/>
              <a:t>报销。学生实习，</a:t>
            </a:r>
            <a:r>
              <a:rPr lang="zh-CN" altLang="zh-CN" sz="2800" dirty="0" smtClean="0"/>
              <a:t>有</a:t>
            </a:r>
            <a:r>
              <a:rPr lang="zh-CN" altLang="zh-CN" sz="2800" dirty="0"/>
              <a:t>实习相关</a:t>
            </a:r>
            <a:r>
              <a:rPr lang="zh-CN" altLang="zh-CN" sz="2800" dirty="0" smtClean="0"/>
              <a:t>规定</a:t>
            </a:r>
            <a:r>
              <a:rPr lang="zh-CN" altLang="en-US" sz="2800" dirty="0" smtClean="0"/>
              <a:t>（本科生）</a:t>
            </a:r>
            <a:r>
              <a:rPr lang="zh-CN" altLang="zh-CN" sz="2800" dirty="0" smtClean="0"/>
              <a:t>的</a:t>
            </a:r>
            <a:r>
              <a:rPr lang="zh-CN" altLang="en-US" sz="2800" dirty="0" smtClean="0"/>
              <a:t>，按照实习相关规定报销</a:t>
            </a:r>
            <a:r>
              <a:rPr lang="zh-CN" altLang="zh-CN" sz="2800" dirty="0" smtClean="0"/>
              <a:t>差旅费、没有</a:t>
            </a:r>
            <a:r>
              <a:rPr lang="zh-CN" altLang="en-US" sz="2800" dirty="0" smtClean="0"/>
              <a:t>制定</a:t>
            </a:r>
            <a:r>
              <a:rPr lang="zh-CN" altLang="zh-CN" sz="2800" dirty="0" smtClean="0"/>
              <a:t>实习</a:t>
            </a:r>
            <a:r>
              <a:rPr lang="zh-CN" altLang="zh-CN" sz="2800" dirty="0"/>
              <a:t>相关</a:t>
            </a:r>
            <a:r>
              <a:rPr lang="zh-CN" altLang="zh-CN" sz="2800" dirty="0" smtClean="0"/>
              <a:t>规定</a:t>
            </a:r>
            <a:r>
              <a:rPr lang="zh-CN" altLang="en-US" sz="2800" dirty="0" smtClean="0"/>
              <a:t>（研究生）</a:t>
            </a:r>
            <a:r>
              <a:rPr lang="zh-CN" altLang="zh-CN" sz="2800" dirty="0" smtClean="0"/>
              <a:t>的</a:t>
            </a:r>
            <a:r>
              <a:rPr lang="zh-CN" altLang="en-US" sz="2800" dirty="0" smtClean="0"/>
              <a:t>，</a:t>
            </a:r>
            <a:r>
              <a:rPr lang="zh-CN" altLang="zh-CN" sz="2800" dirty="0" smtClean="0"/>
              <a:t>出差</a:t>
            </a:r>
            <a:r>
              <a:rPr lang="zh-CN" altLang="zh-CN" sz="2800" dirty="0"/>
              <a:t>可乘坐火车硬席、高铁</a:t>
            </a:r>
            <a:r>
              <a:rPr lang="en-US" altLang="zh-CN" sz="2800" dirty="0"/>
              <a:t>/</a:t>
            </a:r>
            <a:r>
              <a:rPr lang="zh-CN" altLang="zh-CN" sz="2800" dirty="0"/>
              <a:t>动车二等座、轮船二等舱、长途汽车等公共交通工具，凭据报销城市间交通费；住宿费、伙食补助费和市内交通费，在三类（其余）人员标准内按</a:t>
            </a:r>
            <a:r>
              <a:rPr lang="en-US" altLang="zh-CN" sz="2800" dirty="0"/>
              <a:t>25%</a:t>
            </a:r>
            <a:r>
              <a:rPr lang="zh-CN" altLang="zh-CN" sz="2800" dirty="0"/>
              <a:t>报销</a:t>
            </a:r>
            <a:r>
              <a:rPr lang="zh-CN" altLang="zh-CN" sz="2800" dirty="0" smtClean="0"/>
              <a:t>。</a:t>
            </a:r>
            <a:endParaRPr lang="en-US" altLang="zh-CN" sz="2800" dirty="0" smtClean="0"/>
          </a:p>
          <a:p>
            <a:pPr>
              <a:lnSpc>
                <a:spcPct val="125000"/>
              </a:lnSpc>
              <a:buSzPct val="76000"/>
            </a:pPr>
            <a:r>
              <a:rPr lang="en-US" altLang="zh-CN" sz="2800" dirty="0" smtClean="0"/>
              <a:t>6.</a:t>
            </a:r>
            <a:r>
              <a:rPr lang="zh-CN" altLang="zh-CN" sz="2800" dirty="0" smtClean="0"/>
              <a:t>工作人员</a:t>
            </a:r>
            <a:r>
              <a:rPr lang="zh-CN" altLang="zh-CN" sz="2800" dirty="0"/>
              <a:t>因教学、管理、科研工作的实际需要自驾车</a:t>
            </a:r>
            <a:r>
              <a:rPr lang="zh-CN" altLang="zh-CN" sz="2800" dirty="0" smtClean="0"/>
              <a:t>赴</a:t>
            </a:r>
            <a:r>
              <a:rPr lang="zh-CN" altLang="en-US" sz="2800" dirty="0" smtClean="0"/>
              <a:t>“</a:t>
            </a:r>
            <a:r>
              <a:rPr lang="zh-CN" altLang="zh-CN" sz="2800" dirty="0"/>
              <a:t>云南省相关管理办法</a:t>
            </a:r>
            <a:r>
              <a:rPr lang="zh-CN" altLang="en-US" sz="2800" dirty="0" smtClean="0"/>
              <a:t>”（</a:t>
            </a:r>
            <a:r>
              <a:rPr lang="en-US" altLang="zh-CN" sz="2800" dirty="0" smtClean="0">
                <a:solidFill>
                  <a:srgbClr val="FF0000"/>
                </a:solidFill>
              </a:rPr>
              <a:t>《</a:t>
            </a:r>
            <a:r>
              <a:rPr lang="zh-CN" altLang="en-US" sz="2800" dirty="0" smtClean="0">
                <a:solidFill>
                  <a:srgbClr val="FF0000"/>
                </a:solidFill>
              </a:rPr>
              <a:t>关于调整云南省省级机关部分城市间交通费报销标准的通知</a:t>
            </a:r>
            <a:r>
              <a:rPr lang="en-US" altLang="zh-CN" sz="2800" dirty="0" smtClean="0">
                <a:solidFill>
                  <a:srgbClr val="FF0000"/>
                </a:solidFill>
              </a:rPr>
              <a:t>》</a:t>
            </a:r>
            <a:r>
              <a:rPr lang="zh-CN" altLang="en-US" sz="2800" dirty="0" smtClean="0"/>
              <a:t>）</a:t>
            </a:r>
            <a:r>
              <a:rPr lang="zh-CN" altLang="zh-CN" sz="2800" dirty="0" smtClean="0"/>
              <a:t> </a:t>
            </a:r>
            <a:r>
              <a:rPr lang="zh-CN" altLang="zh-CN" sz="2800" dirty="0" smtClean="0"/>
              <a:t>作出</a:t>
            </a:r>
            <a:r>
              <a:rPr lang="zh-CN" altLang="zh-CN" sz="2800" dirty="0"/>
              <a:t>规定的目的地出差，</a:t>
            </a:r>
            <a:r>
              <a:rPr lang="zh-CN" altLang="zh-CN" sz="2800" dirty="0" smtClean="0"/>
              <a:t>凭</a:t>
            </a:r>
            <a:r>
              <a:rPr lang="zh-CN" altLang="en-US" sz="2800" dirty="0" smtClean="0"/>
              <a:t>相关</a:t>
            </a:r>
            <a:r>
              <a:rPr lang="zh-CN" altLang="zh-CN" sz="2800" dirty="0" smtClean="0"/>
              <a:t>票</a:t>
            </a:r>
            <a:r>
              <a:rPr lang="zh-CN" altLang="zh-CN" sz="2800" dirty="0"/>
              <a:t>据反映的出差行程，按照规</a:t>
            </a:r>
            <a:r>
              <a:rPr lang="zh-CN" altLang="zh-CN" sz="2800" dirty="0" smtClean="0"/>
              <a:t>定</a:t>
            </a:r>
            <a:r>
              <a:rPr lang="zh-CN" altLang="en-US" sz="2800" dirty="0" smtClean="0"/>
              <a:t>的</a:t>
            </a:r>
            <a:r>
              <a:rPr lang="zh-CN" altLang="zh-CN" sz="2800" dirty="0" smtClean="0"/>
              <a:t>补</a:t>
            </a:r>
            <a:r>
              <a:rPr lang="zh-CN" altLang="zh-CN" sz="2800" dirty="0"/>
              <a:t>助标准（</a:t>
            </a:r>
            <a:r>
              <a:rPr lang="zh-CN" altLang="zh-CN" sz="2800" dirty="0" smtClean="0"/>
              <a:t>详见附</a:t>
            </a:r>
            <a:r>
              <a:rPr lang="zh-CN" altLang="zh-CN" sz="2800" dirty="0" smtClean="0"/>
              <a:t>表</a:t>
            </a:r>
            <a:r>
              <a:rPr lang="en-US" altLang="zh-CN" sz="2800" dirty="0"/>
              <a:t>3</a:t>
            </a:r>
            <a:r>
              <a:rPr lang="zh-CN" altLang="zh-CN" sz="2800" dirty="0"/>
              <a:t>）核定包干报销城市间</a:t>
            </a:r>
            <a:r>
              <a:rPr lang="zh-CN" altLang="zh-CN" sz="2800" dirty="0" smtClean="0"/>
              <a:t>交</a:t>
            </a:r>
            <a:r>
              <a:rPr lang="zh-CN" altLang="zh-CN" sz="2800" dirty="0" smtClean="0"/>
              <a:t>通</a:t>
            </a:r>
            <a:r>
              <a:rPr lang="zh-CN" altLang="en-US" sz="2800" dirty="0" smtClean="0"/>
              <a:t>费。</a:t>
            </a:r>
            <a:endParaRPr lang="en-US" altLang="zh-CN" sz="2800" dirty="0" smtClean="0">
              <a:latin typeface="+mn-ea"/>
              <a:ea typeface="仿宋_GB2312" panose="02010609030101010101" pitchFamily="49" charset="-122"/>
              <a:cs typeface="+mn-ea"/>
              <a:sym typeface="+mn-ea"/>
            </a:endParaRPr>
          </a:p>
        </p:txBody>
      </p:sp>
      <p:sp>
        <p:nvSpPr>
          <p:cNvPr id="6" name="矩形 5"/>
          <p:cNvSpPr/>
          <p:nvPr/>
        </p:nvSpPr>
        <p:spPr>
          <a:xfrm>
            <a:off x="4232674" y="419452"/>
            <a:ext cx="6994222" cy="461665"/>
          </a:xfrm>
          <a:prstGeom prst="rect">
            <a:avLst/>
          </a:prstGeom>
        </p:spPr>
        <p:txBody>
          <a:bodyPr wrap="none">
            <a:spAutoFit/>
          </a:bodyPr>
          <a:lstStyle/>
          <a:p>
            <a:pPr>
              <a:buSzPct val="76000"/>
            </a:pPr>
            <a:r>
              <a:rPr lang="zh-CN" altLang="en-US" sz="2400" b="1" dirty="0">
                <a:solidFill>
                  <a:srgbClr val="C00000"/>
                </a:solidFill>
                <a:latin typeface="+mn-ea"/>
                <a:cs typeface="+mn-ea"/>
                <a:sym typeface="+mn-ea"/>
              </a:rPr>
              <a:t>《西南林业大学差旅费管理办法（2018年）修订》</a:t>
            </a:r>
            <a:endParaRPr lang="en-US" altLang="zh-CN" sz="2400" b="1" dirty="0">
              <a:solidFill>
                <a:srgbClr val="C00000"/>
              </a:solidFill>
              <a:latin typeface="+mn-ea"/>
              <a:cs typeface="+mn-ea"/>
              <a:sym typeface="+mn-ea"/>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图表 6"/>
          <p:cNvGraphicFramePr/>
          <p:nvPr/>
        </p:nvGraphicFramePr>
        <p:xfrm>
          <a:off x="186267" y="1142365"/>
          <a:ext cx="11861800" cy="5585694"/>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sp>
        <p:nvSpPr>
          <p:cNvPr id="4" name="文本框 209"/>
          <p:cNvSpPr txBox="1"/>
          <p:nvPr/>
        </p:nvSpPr>
        <p:spPr>
          <a:xfrm>
            <a:off x="268442" y="281315"/>
            <a:ext cx="3886000"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smtClean="0">
                <a:latin typeface="+mj-lt"/>
                <a:ea typeface="+mj-ea"/>
                <a:cs typeface="+mj-cs"/>
                <a:sym typeface="+mn-ea"/>
              </a:rPr>
              <a:t>差旅费</a:t>
            </a:r>
            <a:r>
              <a:rPr lang="en-US" altLang="zh-CN" sz="2800" dirty="0" smtClean="0">
                <a:latin typeface="+mj-lt"/>
                <a:ea typeface="+mj-ea"/>
                <a:cs typeface="+mj-cs"/>
                <a:sym typeface="+mn-ea"/>
              </a:rPr>
              <a:t>-</a:t>
            </a:r>
            <a:r>
              <a:rPr lang="zh-CN" altLang="en-US" sz="2800" dirty="0" smtClean="0">
                <a:latin typeface="+mj-lt"/>
                <a:ea typeface="+mj-ea"/>
                <a:cs typeface="+mj-cs"/>
                <a:sym typeface="+mn-ea"/>
              </a:rPr>
              <a:t>城市间交通费：</a:t>
            </a:r>
            <a:endParaRPr lang="zh-CN" altLang="en-US" sz="2800" b="1" dirty="0">
              <a:solidFill>
                <a:schemeClr val="bg1"/>
              </a:solidFill>
              <a:latin typeface="+mn-ea"/>
            </a:endParaRPr>
          </a:p>
        </p:txBody>
      </p:sp>
      <p:sp>
        <p:nvSpPr>
          <p:cNvPr id="5" name="文本框 4"/>
          <p:cNvSpPr txBox="1"/>
          <p:nvPr/>
        </p:nvSpPr>
        <p:spPr>
          <a:xfrm>
            <a:off x="338667" y="1177925"/>
            <a:ext cx="11511068" cy="3970318"/>
          </a:xfrm>
          <a:prstGeom prst="rect">
            <a:avLst/>
          </a:prstGeom>
          <a:noFill/>
        </p:spPr>
        <p:txBody>
          <a:bodyPr wrap="square" rtlCol="0">
            <a:spAutoFit/>
          </a:bodyPr>
          <a:lstStyle/>
          <a:p>
            <a:pPr>
              <a:lnSpc>
                <a:spcPct val="150000"/>
              </a:lnSpc>
            </a:pPr>
            <a:r>
              <a:rPr lang="en-US" altLang="zh-CN" sz="2800" dirty="0" smtClean="0"/>
              <a:t>7.</a:t>
            </a:r>
            <a:r>
              <a:rPr lang="zh-CN" altLang="zh-CN" sz="2800" dirty="0" smtClean="0"/>
              <a:t>工作人员</a:t>
            </a:r>
            <a:r>
              <a:rPr lang="zh-CN" altLang="zh-CN" sz="2800" dirty="0"/>
              <a:t>自驾车</a:t>
            </a:r>
            <a:r>
              <a:rPr lang="zh-CN" altLang="zh-CN" sz="2800" dirty="0" smtClean="0"/>
              <a:t>赴</a:t>
            </a:r>
            <a:r>
              <a:rPr lang="zh-CN" altLang="en-US" sz="2800" dirty="0" smtClean="0"/>
              <a:t>“</a:t>
            </a:r>
            <a:r>
              <a:rPr lang="zh-CN" altLang="zh-CN" sz="2800" dirty="0"/>
              <a:t>云南省相关管理办法</a:t>
            </a:r>
            <a:r>
              <a:rPr lang="zh-CN" altLang="en-US" sz="2800" dirty="0" smtClean="0"/>
              <a:t>”</a:t>
            </a:r>
            <a:r>
              <a:rPr lang="zh-CN" altLang="zh-CN" sz="2800" dirty="0" smtClean="0"/>
              <a:t> 没有</a:t>
            </a:r>
            <a:r>
              <a:rPr lang="zh-CN" altLang="zh-CN" sz="2800" dirty="0"/>
              <a:t>作出规定的目的地的出差费用，教学、管理等非科研工作不得报销。</a:t>
            </a:r>
          </a:p>
          <a:p>
            <a:pPr>
              <a:lnSpc>
                <a:spcPct val="150000"/>
              </a:lnSpc>
            </a:pPr>
            <a:r>
              <a:rPr lang="en-US" altLang="zh-CN" sz="2800" dirty="0" smtClean="0"/>
              <a:t>8</a:t>
            </a:r>
            <a:r>
              <a:rPr lang="zh-CN" altLang="zh-CN" sz="2800" dirty="0" smtClean="0"/>
              <a:t>工作人员</a:t>
            </a:r>
            <a:r>
              <a:rPr lang="zh-CN" altLang="zh-CN" sz="2800" dirty="0"/>
              <a:t>因科研工作实际需要，自驾车出差的，赴云南省相关管理办法没有作出规定的目的地出差，凭据报销与出差期间相对应里程的汽油费、路桥费、临时停车费等城市间交通费</a:t>
            </a:r>
            <a:endParaRPr lang="en-US" altLang="zh-CN" sz="2800" dirty="0" smtClean="0"/>
          </a:p>
          <a:p>
            <a:pPr>
              <a:lnSpc>
                <a:spcPct val="150000"/>
              </a:lnSpc>
              <a:buSzPct val="76000"/>
            </a:pPr>
            <a:r>
              <a:rPr lang="en-US" altLang="zh-CN" sz="2800" dirty="0" smtClean="0"/>
              <a:t>9.</a:t>
            </a:r>
            <a:r>
              <a:rPr lang="zh-CN" altLang="en-US" sz="2800" dirty="0" smtClean="0"/>
              <a:t>机票，执行政府采购规定，</a:t>
            </a:r>
            <a:r>
              <a:rPr lang="zh-CN" altLang="zh-CN" sz="2800" dirty="0"/>
              <a:t>以转账、公务卡或其他银行结算方式结算</a:t>
            </a:r>
            <a:r>
              <a:rPr lang="zh-CN" altLang="zh-CN" sz="2800" dirty="0" smtClean="0"/>
              <a:t>。</a:t>
            </a:r>
            <a:endParaRPr lang="en-US" altLang="zh-CN" sz="2800" dirty="0" smtClean="0">
              <a:latin typeface="+mn-ea"/>
              <a:ea typeface="仿宋_GB2312" panose="02010609030101010101" pitchFamily="49" charset="-122"/>
              <a:cs typeface="+mn-ea"/>
              <a:sym typeface="+mn-ea"/>
            </a:endParaRPr>
          </a:p>
        </p:txBody>
      </p:sp>
      <p:sp>
        <p:nvSpPr>
          <p:cNvPr id="6" name="矩形 5"/>
          <p:cNvSpPr/>
          <p:nvPr/>
        </p:nvSpPr>
        <p:spPr>
          <a:xfrm>
            <a:off x="4232674" y="419452"/>
            <a:ext cx="6994222" cy="461665"/>
          </a:xfrm>
          <a:prstGeom prst="rect">
            <a:avLst/>
          </a:prstGeom>
        </p:spPr>
        <p:txBody>
          <a:bodyPr wrap="none">
            <a:spAutoFit/>
          </a:bodyPr>
          <a:lstStyle/>
          <a:p>
            <a:pPr>
              <a:buSzPct val="76000"/>
            </a:pPr>
            <a:r>
              <a:rPr lang="zh-CN" altLang="en-US" sz="2400" b="1" dirty="0">
                <a:solidFill>
                  <a:srgbClr val="C00000"/>
                </a:solidFill>
                <a:latin typeface="+mn-ea"/>
                <a:cs typeface="+mn-ea"/>
                <a:sym typeface="+mn-ea"/>
              </a:rPr>
              <a:t>《西南林业大学差旅费管理办法（2018年）修订》</a:t>
            </a:r>
            <a:endParaRPr lang="en-US" altLang="zh-CN" sz="2400" b="1" dirty="0">
              <a:solidFill>
                <a:srgbClr val="C00000"/>
              </a:solidFill>
              <a:latin typeface="+mn-ea"/>
              <a:cs typeface="+mn-ea"/>
              <a:sym typeface="+mn-ea"/>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688975" y="1142365"/>
          <a:ext cx="11052175" cy="5460566"/>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509041" y="153445"/>
            <a:ext cx="5211683"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smtClean="0">
                <a:latin typeface="+mj-lt"/>
                <a:ea typeface="+mj-ea"/>
                <a:cs typeface="+mj-cs"/>
                <a:sym typeface="+mn-ea"/>
              </a:rPr>
              <a:t>差旅费机票采购特别注意</a:t>
            </a:r>
            <a:r>
              <a:rPr lang="zh-CN" altLang="en-US" sz="2800" dirty="0">
                <a:latin typeface="+mj-lt"/>
                <a:ea typeface="+mj-ea"/>
                <a:cs typeface="+mj-cs"/>
                <a:sym typeface="+mn-ea"/>
              </a:rPr>
              <a:t>事项：</a:t>
            </a:r>
            <a:endParaRPr lang="zh-CN" altLang="en-US" sz="2800" b="1" dirty="0">
              <a:solidFill>
                <a:schemeClr val="bg1"/>
              </a:solidFill>
              <a:latin typeface="+mn-ea"/>
            </a:endParaRPr>
          </a:p>
        </p:txBody>
      </p:sp>
      <p:sp>
        <p:nvSpPr>
          <p:cNvPr id="5" name="文本框 4"/>
          <p:cNvSpPr txBox="1"/>
          <p:nvPr/>
        </p:nvSpPr>
        <p:spPr>
          <a:xfrm>
            <a:off x="1455420" y="1189990"/>
            <a:ext cx="9627870" cy="5315879"/>
          </a:xfrm>
          <a:prstGeom prst="rect">
            <a:avLst/>
          </a:prstGeom>
          <a:noFill/>
        </p:spPr>
        <p:txBody>
          <a:bodyPr wrap="square" rtlCol="0">
            <a:spAutoFit/>
          </a:bodyPr>
          <a:lstStyle/>
          <a:p>
            <a:pPr marL="273050" marR="0" lvl="0" indent="0" algn="l" defTabSz="914400" rtl="0" fontAlgn="base">
              <a:lnSpc>
                <a:spcPct val="150000"/>
              </a:lnSpc>
              <a:spcBef>
                <a:spcPts val="600"/>
              </a:spcBef>
              <a:spcAft>
                <a:spcPct val="0"/>
              </a:spcAft>
              <a:buClr>
                <a:srgbClr val="C00000"/>
              </a:buClr>
              <a:buSzPct val="75000"/>
              <a:buFont typeface="Wingdings 3" panose="05040102010807070707" pitchFamily="18" charset="2"/>
              <a:buNone/>
              <a:defRPr/>
            </a:pP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机票政府采购，采用公务卡或转账支票支付。</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云南省财政厅关于实施公务机票购买管理改革有关事项的通知</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（云财采</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[2015]17</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号）；</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273050" marR="0" lvl="0" indent="0" algn="l" defTabSz="914400" rtl="0" fontAlgn="base">
              <a:lnSpc>
                <a:spcPct val="150000"/>
              </a:lnSpc>
              <a:spcBef>
                <a:spcPts val="600"/>
              </a:spcBef>
              <a:spcAft>
                <a:spcPct val="0"/>
              </a:spcAft>
              <a:buClr>
                <a:srgbClr val="C00000"/>
              </a:buClr>
              <a:buSzPct val="75000"/>
              <a:buFont typeface="Wingdings 3" panose="05040102010807070707" pitchFamily="18" charset="2"/>
              <a:buNone/>
              <a:defRPr/>
            </a:pP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机票纸质版“航空运输电子客票行程单（有“国家税务总局监制”章 ）”可以作为报销凭证，电子版行程单不能作为报销凭证；</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273050" marR="0" lvl="0" indent="0" algn="l" defTabSz="914400" rtl="0" fontAlgn="base">
              <a:lnSpc>
                <a:spcPct val="150000"/>
              </a:lnSpc>
              <a:spcBef>
                <a:spcPts val="600"/>
              </a:spcBef>
              <a:spcAft>
                <a:spcPct val="0"/>
              </a:spcAft>
              <a:buClr>
                <a:srgbClr val="C00000"/>
              </a:buClr>
              <a:buSzPct val="75000"/>
              <a:buFont typeface="Wingdings 3" panose="05040102010807070707" pitchFamily="18" charset="2"/>
              <a:buNone/>
              <a:defRPr/>
            </a:pP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3.2018</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年</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7</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月</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16</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日国有资产管理处通知：</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关于停止云南畅亮商贸有限公司代理我校政府机票采购的通知</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rotWithShape="1">
          <a:blip r:embed="rId2" cstate="print">
            <a:extLst>
              <a:ext uri="{28A0092B-C50C-407E-A947-70E740481C1C}">
                <a14:useLocalDpi xmlns:a14="http://schemas.microsoft.com/office/drawing/2010/main" xmlns="" val="0"/>
              </a:ext>
            </a:extLst>
          </a:blip>
          <a:srcRect l="23907" r="9306"/>
          <a:stretch>
            <a:fillRect/>
          </a:stretch>
        </p:blipFill>
        <p:spPr>
          <a:xfrm>
            <a:off x="0" y="0"/>
            <a:ext cx="6106886" cy="6858000"/>
          </a:xfrm>
          <a:prstGeom prst="rect">
            <a:avLst/>
          </a:prstGeom>
        </p:spPr>
      </p:pic>
      <p:sp>
        <p:nvSpPr>
          <p:cNvPr id="18" name="任意多边形 17"/>
          <p:cNvSpPr/>
          <p:nvPr/>
        </p:nvSpPr>
        <p:spPr>
          <a:xfrm rot="5400000" flipH="1">
            <a:off x="2664318" y="-2679208"/>
            <a:ext cx="6863365" cy="12192000"/>
          </a:xfrm>
          <a:custGeom>
            <a:avLst/>
            <a:gdLst>
              <a:gd name="connsiteX0" fmla="*/ 6858000 w 6863365"/>
              <a:gd name="connsiteY0" fmla="*/ 12192000 h 12192000"/>
              <a:gd name="connsiteX1" fmla="*/ 6858000 w 6863365"/>
              <a:gd name="connsiteY1" fmla="*/ 12190476 h 12192000"/>
              <a:gd name="connsiteX2" fmla="*/ 18771 w 6863365"/>
              <a:gd name="connsiteY2" fmla="*/ 12190476 h 12192000"/>
              <a:gd name="connsiteX3" fmla="*/ 3441068 w 6863365"/>
              <a:gd name="connsiteY3" fmla="*/ 6289964 h 12192000"/>
              <a:gd name="connsiteX4" fmla="*/ 6858000 w 6863365"/>
              <a:gd name="connsiteY4" fmla="*/ 12181226 h 12192000"/>
              <a:gd name="connsiteX5" fmla="*/ 6858000 w 6863365"/>
              <a:gd name="connsiteY5" fmla="*/ 0 h 12192000"/>
              <a:gd name="connsiteX6" fmla="*/ 0 w 6863365"/>
              <a:gd name="connsiteY6" fmla="*/ 0 h 12192000"/>
              <a:gd name="connsiteX7" fmla="*/ 0 w 6863365"/>
              <a:gd name="connsiteY7" fmla="*/ 12192000 h 12192000"/>
              <a:gd name="connsiteX8" fmla="*/ 6863365 w 6863365"/>
              <a:gd name="connsiteY8" fmla="*/ 12190476 h 12192000"/>
              <a:gd name="connsiteX9" fmla="*/ 6858000 w 6863365"/>
              <a:gd name="connsiteY9" fmla="*/ 12181226 h 12192000"/>
              <a:gd name="connsiteX10" fmla="*/ 6858000 w 6863365"/>
              <a:gd name="connsiteY10" fmla="*/ 12190476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63365" h="12192000">
                <a:moveTo>
                  <a:pt x="6858000" y="12192000"/>
                </a:moveTo>
                <a:lnTo>
                  <a:pt x="6858000" y="12190476"/>
                </a:lnTo>
                <a:lnTo>
                  <a:pt x="18771" y="12190476"/>
                </a:lnTo>
                <a:lnTo>
                  <a:pt x="3441068" y="6289964"/>
                </a:lnTo>
                <a:lnTo>
                  <a:pt x="6858000" y="12181226"/>
                </a:lnTo>
                <a:lnTo>
                  <a:pt x="6858000" y="0"/>
                </a:lnTo>
                <a:lnTo>
                  <a:pt x="0" y="0"/>
                </a:lnTo>
                <a:lnTo>
                  <a:pt x="0" y="12192000"/>
                </a:lnTo>
                <a:close/>
                <a:moveTo>
                  <a:pt x="6863365" y="12190476"/>
                </a:moveTo>
                <a:lnTo>
                  <a:pt x="6858000" y="12181226"/>
                </a:lnTo>
                <a:lnTo>
                  <a:pt x="6858000" y="121904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p:cNvSpPr txBox="1"/>
          <p:nvPr/>
        </p:nvSpPr>
        <p:spPr>
          <a:xfrm>
            <a:off x="7108249" y="2663601"/>
            <a:ext cx="1706880" cy="398780"/>
          </a:xfrm>
          <a:prstGeom prst="rect">
            <a:avLst/>
          </a:prstGeom>
          <a:solidFill>
            <a:srgbClr val="D1AA73"/>
          </a:solidFill>
          <a:ln w="19050">
            <a:noFill/>
          </a:ln>
          <a:effectLst/>
        </p:spPr>
        <p:txBody>
          <a:bodyPr wrap="none" rtlCol="0">
            <a:spAutoFit/>
          </a:bodyPr>
          <a:lstStyle/>
          <a:p>
            <a:r>
              <a:rPr lang="zh-CN" altLang="en-US" sz="2000" dirty="0">
                <a:solidFill>
                  <a:schemeClr val="bg1"/>
                </a:solidFill>
                <a:latin typeface="张海山锐线体简" panose="02000000000000000000" pitchFamily="2" charset="-122"/>
                <a:ea typeface="张海山锐线体简" panose="02000000000000000000" pitchFamily="2" charset="-122"/>
              </a:rPr>
              <a:t>财务报账培训</a:t>
            </a:r>
          </a:p>
        </p:txBody>
      </p:sp>
      <p:sp>
        <p:nvSpPr>
          <p:cNvPr id="9" name="等腰三角形 8"/>
          <p:cNvSpPr/>
          <p:nvPr/>
        </p:nvSpPr>
        <p:spPr>
          <a:xfrm rot="5400000" flipH="1">
            <a:off x="5712264" y="3863245"/>
            <a:ext cx="447195" cy="385513"/>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7704666" y="3906520"/>
            <a:ext cx="3925993" cy="954107"/>
          </a:xfrm>
          <a:prstGeom prst="rect">
            <a:avLst/>
          </a:prstGeom>
          <a:noFill/>
        </p:spPr>
        <p:txBody>
          <a:bodyPr wrap="square" rtlCol="0">
            <a:spAutoFit/>
          </a:bodyPr>
          <a:lstStyle/>
          <a:p>
            <a:pPr algn="l">
              <a:buSzPct val="76000"/>
            </a:pPr>
            <a:r>
              <a:rPr lang="zh-CN" altLang="en-US" sz="2800" dirty="0" smtClean="0">
                <a:latin typeface="Times New Roman" panose="02020603050405020304" pitchFamily="18" charset="0"/>
                <a:cs typeface="华文新魏" panose="02010800040101010101" pitchFamily="2" charset="-122"/>
                <a:sym typeface="+mn-ea"/>
              </a:rPr>
              <a:t>现场报账</a:t>
            </a:r>
            <a:endParaRPr lang="en-US" altLang="zh-CN" sz="2800" dirty="0" smtClean="0">
              <a:latin typeface="Times New Roman" panose="02020603050405020304" pitchFamily="18" charset="0"/>
              <a:cs typeface="华文新魏" panose="02010800040101010101" pitchFamily="2" charset="-122"/>
              <a:sym typeface="+mn-ea"/>
            </a:endParaRPr>
          </a:p>
          <a:p>
            <a:pPr algn="l">
              <a:buSzPct val="76000"/>
            </a:pPr>
            <a:r>
              <a:rPr lang="zh-CN" altLang="en-US" sz="2800" dirty="0" smtClean="0">
                <a:latin typeface="Times New Roman" panose="02020603050405020304" pitchFamily="18" charset="0"/>
                <a:cs typeface="华文新魏" panose="02010800040101010101" pitchFamily="2" charset="-122"/>
                <a:sym typeface="+mn-ea"/>
              </a:rPr>
              <a:t>投递</a:t>
            </a:r>
            <a:r>
              <a:rPr lang="zh-CN" altLang="en-US" sz="2800" dirty="0">
                <a:latin typeface="Times New Roman" panose="02020603050405020304" pitchFamily="18" charset="0"/>
                <a:cs typeface="华文新魏" panose="02010800040101010101" pitchFamily="2" charset="-122"/>
                <a:sym typeface="+mn-ea"/>
              </a:rPr>
              <a:t>式</a:t>
            </a:r>
            <a:r>
              <a:rPr lang="zh-CN" altLang="en-US" sz="2800" dirty="0" smtClean="0">
                <a:latin typeface="Times New Roman" panose="02020603050405020304" pitchFamily="18" charset="0"/>
                <a:cs typeface="华文新魏" panose="02010800040101010101" pitchFamily="2" charset="-122"/>
                <a:sym typeface="+mn-ea"/>
              </a:rPr>
              <a:t>报账</a:t>
            </a:r>
            <a:endParaRPr lang="zh-CN" altLang="en-US" sz="2800" cap="all" dirty="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3" name="文本框 12"/>
          <p:cNvSpPr txBox="1"/>
          <p:nvPr/>
        </p:nvSpPr>
        <p:spPr>
          <a:xfrm>
            <a:off x="6765369" y="3137670"/>
            <a:ext cx="4772660" cy="645160"/>
          </a:xfrm>
          <a:prstGeom prst="rect">
            <a:avLst/>
          </a:prstGeom>
          <a:noFill/>
        </p:spPr>
        <p:txBody>
          <a:bodyPr wrap="none" rtlCol="0">
            <a:spAutoFit/>
          </a:bodyPr>
          <a:lstStyle/>
          <a:p>
            <a:pPr algn="ctr"/>
            <a:r>
              <a:rPr lang="zh-CN" altLang="en-US" sz="3600" b="1" dirty="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一、财务报账基本要求</a:t>
            </a:r>
          </a:p>
        </p:txBody>
      </p:sp>
      <p:sp>
        <p:nvSpPr>
          <p:cNvPr id="17" name="矩形 16"/>
          <p:cNvSpPr/>
          <p:nvPr/>
        </p:nvSpPr>
        <p:spPr>
          <a:xfrm>
            <a:off x="7535863" y="3796404"/>
            <a:ext cx="3240000" cy="1800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6" name="文本框 15"/>
          <p:cNvSpPr txBox="1"/>
          <p:nvPr/>
        </p:nvSpPr>
        <p:spPr>
          <a:xfrm>
            <a:off x="4982210" y="6475361"/>
            <a:ext cx="2227580" cy="337185"/>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p>
        </p:txBody>
      </p:sp>
      <p:sp>
        <p:nvSpPr>
          <p:cNvPr id="2" name="矩形 1"/>
          <p:cNvSpPr/>
          <p:nvPr/>
        </p:nvSpPr>
        <p:spPr>
          <a:xfrm>
            <a:off x="0" y="-237068"/>
            <a:ext cx="12192002" cy="256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等腰三角形 14"/>
          <p:cNvSpPr/>
          <p:nvPr/>
        </p:nvSpPr>
        <p:spPr>
          <a:xfrm rot="5400000" flipH="1">
            <a:off x="-508617" y="466676"/>
            <a:ext cx="6844594" cy="5900512"/>
          </a:xfrm>
          <a:prstGeom prst="triangle">
            <a:avLst/>
          </a:prstGeom>
          <a:noFill/>
          <a:ln w="57150">
            <a:solidFill>
              <a:srgbClr val="D1A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5400000" flipH="1">
            <a:off x="5094590" y="2304591"/>
            <a:ext cx="1297029" cy="1118128"/>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xmlns="" Requires="p14">
      <p:transition spd="slow" p14:dur="1400">
        <p14:doors dir="vert"/>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图表 8"/>
          <p:cNvGraphicFramePr/>
          <p:nvPr/>
        </p:nvGraphicFramePr>
        <p:xfrm>
          <a:off x="186267" y="1142365"/>
          <a:ext cx="11861800" cy="5585694"/>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sp>
        <p:nvSpPr>
          <p:cNvPr id="4" name="文本框 209"/>
          <p:cNvSpPr txBox="1"/>
          <p:nvPr/>
        </p:nvSpPr>
        <p:spPr>
          <a:xfrm>
            <a:off x="268442" y="281315"/>
            <a:ext cx="2891241"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smtClean="0">
                <a:latin typeface="+mj-lt"/>
                <a:ea typeface="+mj-ea"/>
                <a:cs typeface="+mj-cs"/>
                <a:sym typeface="+mn-ea"/>
              </a:rPr>
              <a:t>差旅费</a:t>
            </a:r>
            <a:r>
              <a:rPr lang="en-US" altLang="zh-CN" sz="2800" dirty="0" smtClean="0">
                <a:latin typeface="+mj-lt"/>
                <a:ea typeface="+mj-ea"/>
                <a:cs typeface="+mj-cs"/>
                <a:sym typeface="+mn-ea"/>
              </a:rPr>
              <a:t>-</a:t>
            </a:r>
            <a:r>
              <a:rPr lang="zh-CN" altLang="en-US" sz="2800" dirty="0" smtClean="0">
                <a:latin typeface="+mj-lt"/>
                <a:ea typeface="+mj-ea"/>
                <a:cs typeface="+mj-cs"/>
                <a:sym typeface="+mn-ea"/>
              </a:rPr>
              <a:t>住宿费：</a:t>
            </a:r>
            <a:endParaRPr lang="zh-CN" altLang="en-US" sz="2800" b="1" dirty="0">
              <a:solidFill>
                <a:schemeClr val="bg1"/>
              </a:solidFill>
              <a:latin typeface="+mn-ea"/>
            </a:endParaRPr>
          </a:p>
        </p:txBody>
      </p:sp>
      <p:sp>
        <p:nvSpPr>
          <p:cNvPr id="5" name="文本框 4"/>
          <p:cNvSpPr txBox="1"/>
          <p:nvPr/>
        </p:nvSpPr>
        <p:spPr>
          <a:xfrm>
            <a:off x="268442" y="1177925"/>
            <a:ext cx="11678025" cy="5370701"/>
          </a:xfrm>
          <a:prstGeom prst="rect">
            <a:avLst/>
          </a:prstGeom>
          <a:noFill/>
        </p:spPr>
        <p:txBody>
          <a:bodyPr wrap="square" rtlCol="0">
            <a:spAutoFit/>
          </a:bodyPr>
          <a:lstStyle/>
          <a:p>
            <a:pPr>
              <a:lnSpc>
                <a:spcPct val="125000"/>
              </a:lnSpc>
              <a:buSzPct val="76000"/>
            </a:pPr>
            <a:r>
              <a:rPr lang="en-US" altLang="zh-CN" sz="2800" b="1" dirty="0" smtClean="0">
                <a:latin typeface="+mn-ea"/>
                <a:cs typeface="+mn-ea"/>
                <a:sym typeface="+mn-ea"/>
              </a:rPr>
              <a:t>1.</a:t>
            </a:r>
            <a:r>
              <a:rPr lang="zh-CN" altLang="en-US" sz="2800" dirty="0" smtClean="0">
                <a:sym typeface="+mn-ea"/>
              </a:rPr>
              <a:t>出差目的地相应住宿费限额标准以内凭票报销</a:t>
            </a:r>
            <a:r>
              <a:rPr lang="zh-CN" altLang="en-US" sz="2800" dirty="0" smtClean="0"/>
              <a:t>。</a:t>
            </a:r>
            <a:endParaRPr lang="en-US" altLang="zh-CN" sz="2800" dirty="0" smtClean="0"/>
          </a:p>
          <a:p>
            <a:r>
              <a:rPr lang="en-US" altLang="zh-CN" sz="2800" dirty="0" smtClean="0"/>
              <a:t>2.</a:t>
            </a:r>
            <a:r>
              <a:rPr lang="zh-CN" altLang="zh-CN" sz="2800" dirty="0"/>
              <a:t>工作人员到偏远、边境、野外地区出差，无法取得住宿费发票的，由出差人员说明情况并经审批人事前批准，可以按本规定报销城市间交通费、伙食补助费和市内交通费</a:t>
            </a:r>
            <a:r>
              <a:rPr lang="zh-CN" altLang="zh-CN" sz="2800" dirty="0" smtClean="0"/>
              <a:t>。</a:t>
            </a:r>
            <a:endParaRPr lang="en-US" altLang="zh-CN" sz="2800" dirty="0" smtClean="0"/>
          </a:p>
          <a:p>
            <a:r>
              <a:rPr lang="en-US" altLang="zh-CN" sz="2800" b="1" dirty="0" smtClean="0">
                <a:latin typeface="+mn-ea"/>
                <a:cs typeface="+mn-ea"/>
                <a:sym typeface="+mn-ea"/>
              </a:rPr>
              <a:t>3.</a:t>
            </a:r>
            <a:r>
              <a:rPr lang="zh-CN" altLang="zh-CN" sz="2800" dirty="0"/>
              <a:t>出差人员到常驻地以外地区参加会议和培训，举办方明确统一安排住宿且费用自理的，如住宿费标准超出限额标准，</a:t>
            </a:r>
            <a:r>
              <a:rPr lang="zh-CN" altLang="zh-CN" sz="2800" dirty="0">
                <a:solidFill>
                  <a:srgbClr val="C00000"/>
                </a:solidFill>
              </a:rPr>
              <a:t>凭会议和培训通知等举办方出具的有效证明</a:t>
            </a:r>
            <a:r>
              <a:rPr lang="zh-CN" altLang="zh-CN" sz="2800" dirty="0"/>
              <a:t>，凭据报销住宿</a:t>
            </a:r>
            <a:r>
              <a:rPr lang="zh-CN" altLang="zh-CN" sz="2800" dirty="0" smtClean="0"/>
              <a:t>费</a:t>
            </a:r>
            <a:r>
              <a:rPr lang="zh-CN" altLang="en-US" sz="2800" dirty="0" smtClean="0"/>
              <a:t>。</a:t>
            </a:r>
            <a:endParaRPr lang="en-US" altLang="zh-CN" sz="2800" dirty="0" smtClean="0"/>
          </a:p>
          <a:p>
            <a:pPr>
              <a:buSzPct val="76000"/>
            </a:pPr>
            <a:r>
              <a:rPr lang="en-US" altLang="zh-CN" sz="2800" b="1" dirty="0" smtClean="0">
                <a:latin typeface="+mn-ea"/>
                <a:cs typeface="+mn-ea"/>
                <a:sym typeface="+mn-ea"/>
              </a:rPr>
              <a:t>4.</a:t>
            </a:r>
            <a:r>
              <a:rPr lang="zh-CN" altLang="zh-CN" sz="2800" dirty="0"/>
              <a:t>住宿费发票应注明住宿天数、人数、单价等基本信息。如发票上没有反映住宿天数、人数、单价等基本信息的，应在《差旅费报销单》上明确以上信息或提供其他原始凭证证明以上信息。</a:t>
            </a:r>
          </a:p>
          <a:p>
            <a:pPr>
              <a:buSzPct val="76000"/>
            </a:pPr>
            <a:r>
              <a:rPr lang="en-US" altLang="zh-CN" sz="2800" b="1" dirty="0" smtClean="0">
                <a:latin typeface="+mn-ea"/>
                <a:cs typeface="+mn-ea"/>
                <a:sym typeface="+mn-ea"/>
              </a:rPr>
              <a:t>5.</a:t>
            </a:r>
            <a:r>
              <a:rPr lang="zh-CN" altLang="zh-CN" sz="2800" dirty="0" smtClean="0"/>
              <a:t> </a:t>
            </a:r>
            <a:r>
              <a:rPr lang="zh-CN" altLang="en-US" sz="2800" dirty="0" smtClean="0"/>
              <a:t>住宿费应使用公务卡结算，</a:t>
            </a:r>
            <a:r>
              <a:rPr lang="zh-CN" altLang="zh-CN" sz="2800" dirty="0" smtClean="0"/>
              <a:t>住宿</a:t>
            </a:r>
            <a:r>
              <a:rPr lang="zh-CN" altLang="zh-CN" sz="2800" dirty="0"/>
              <a:t>宾馆确不具备公务卡结算条件的，须出具银行卡、支付宝、微信等支付结算证明或以现金支付的有关情况说明</a:t>
            </a:r>
            <a:r>
              <a:rPr lang="zh-CN" altLang="zh-CN" sz="2800" dirty="0" smtClean="0"/>
              <a:t>。</a:t>
            </a:r>
            <a:endParaRPr lang="en-US" altLang="zh-CN" sz="2800" b="1" dirty="0" smtClean="0">
              <a:latin typeface="+mn-ea"/>
              <a:ea typeface="仿宋_GB2312" panose="02010609030101010101" pitchFamily="49" charset="-122"/>
              <a:cs typeface="+mn-ea"/>
              <a:sym typeface="+mn-ea"/>
            </a:endParaRPr>
          </a:p>
        </p:txBody>
      </p:sp>
      <p:sp>
        <p:nvSpPr>
          <p:cNvPr id="8" name="矩形 7"/>
          <p:cNvSpPr/>
          <p:nvPr/>
        </p:nvSpPr>
        <p:spPr>
          <a:xfrm>
            <a:off x="4232674" y="419452"/>
            <a:ext cx="6994222" cy="461665"/>
          </a:xfrm>
          <a:prstGeom prst="rect">
            <a:avLst/>
          </a:prstGeom>
        </p:spPr>
        <p:txBody>
          <a:bodyPr wrap="none">
            <a:spAutoFit/>
          </a:bodyPr>
          <a:lstStyle/>
          <a:p>
            <a:pPr>
              <a:buSzPct val="76000"/>
            </a:pPr>
            <a:r>
              <a:rPr lang="zh-CN" altLang="en-US" sz="2400" b="1" dirty="0">
                <a:solidFill>
                  <a:srgbClr val="C00000"/>
                </a:solidFill>
                <a:latin typeface="+mn-ea"/>
                <a:cs typeface="+mn-ea"/>
                <a:sym typeface="+mn-ea"/>
              </a:rPr>
              <a:t>《西南林业大学差旅费管理办法（2018年）修订》</a:t>
            </a:r>
            <a:endParaRPr lang="en-US" altLang="zh-CN" sz="2400" b="1" dirty="0">
              <a:solidFill>
                <a:srgbClr val="C00000"/>
              </a:solidFill>
              <a:latin typeface="+mn-ea"/>
              <a:cs typeface="+mn-ea"/>
              <a:sym typeface="+mn-ea"/>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图表 7"/>
          <p:cNvGraphicFramePr/>
          <p:nvPr/>
        </p:nvGraphicFramePr>
        <p:xfrm>
          <a:off x="186267" y="1142365"/>
          <a:ext cx="11861800" cy="5585694"/>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sp>
        <p:nvSpPr>
          <p:cNvPr id="4" name="文本框 209"/>
          <p:cNvSpPr txBox="1"/>
          <p:nvPr/>
        </p:nvSpPr>
        <p:spPr>
          <a:xfrm>
            <a:off x="268442" y="281315"/>
            <a:ext cx="3521221"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smtClean="0">
                <a:latin typeface="+mj-lt"/>
                <a:ea typeface="+mj-ea"/>
                <a:cs typeface="+mj-cs"/>
                <a:sym typeface="+mn-ea"/>
              </a:rPr>
              <a:t>差旅费</a:t>
            </a:r>
            <a:r>
              <a:rPr lang="en-US" altLang="zh-CN" sz="2800" dirty="0" smtClean="0">
                <a:latin typeface="+mj-lt"/>
                <a:ea typeface="+mj-ea"/>
                <a:cs typeface="+mj-cs"/>
                <a:sym typeface="+mn-ea"/>
              </a:rPr>
              <a:t>-</a:t>
            </a:r>
            <a:r>
              <a:rPr lang="zh-CN" altLang="en-US" sz="2800" dirty="0" smtClean="0">
                <a:latin typeface="+mj-lt"/>
                <a:ea typeface="+mj-ea"/>
                <a:cs typeface="+mj-cs"/>
                <a:sym typeface="+mn-ea"/>
              </a:rPr>
              <a:t>伙食补助费：</a:t>
            </a:r>
            <a:endParaRPr lang="zh-CN" altLang="en-US" sz="2800" b="1" dirty="0">
              <a:solidFill>
                <a:schemeClr val="bg1"/>
              </a:solidFill>
              <a:latin typeface="+mn-ea"/>
            </a:endParaRPr>
          </a:p>
        </p:txBody>
      </p:sp>
      <p:sp>
        <p:nvSpPr>
          <p:cNvPr id="5" name="文本框 4"/>
          <p:cNvSpPr txBox="1"/>
          <p:nvPr/>
        </p:nvSpPr>
        <p:spPr>
          <a:xfrm>
            <a:off x="268442" y="1177925"/>
            <a:ext cx="11678025" cy="4939814"/>
          </a:xfrm>
          <a:prstGeom prst="rect">
            <a:avLst/>
          </a:prstGeom>
          <a:noFill/>
        </p:spPr>
        <p:txBody>
          <a:bodyPr wrap="square" rtlCol="0">
            <a:spAutoFit/>
          </a:bodyPr>
          <a:lstStyle/>
          <a:p>
            <a:pPr>
              <a:lnSpc>
                <a:spcPct val="125000"/>
              </a:lnSpc>
              <a:buSzPct val="76000"/>
            </a:pPr>
            <a:r>
              <a:rPr lang="en-US" altLang="zh-CN" sz="2800" b="1" dirty="0" smtClean="0">
                <a:latin typeface="+mn-ea"/>
                <a:cs typeface="+mn-ea"/>
                <a:sym typeface="+mn-ea"/>
              </a:rPr>
              <a:t>1.</a:t>
            </a:r>
            <a:r>
              <a:rPr lang="zh-CN" altLang="zh-CN" sz="2800" dirty="0"/>
              <a:t>伙食补助费按出差自然（日历）天数计算，包干使用</a:t>
            </a:r>
            <a:r>
              <a:rPr lang="zh-CN" altLang="en-US" sz="2800" dirty="0" smtClean="0"/>
              <a:t>。</a:t>
            </a:r>
            <a:r>
              <a:rPr lang="zh-CN" altLang="zh-CN" sz="2800" dirty="0" smtClean="0"/>
              <a:t>伙</a:t>
            </a:r>
            <a:r>
              <a:rPr lang="zh-CN" altLang="zh-CN" sz="2800" dirty="0"/>
              <a:t>食补助费标准为西藏、青海、新疆</a:t>
            </a:r>
            <a:r>
              <a:rPr lang="en-US" altLang="zh-CN" sz="2800" dirty="0"/>
              <a:t>120</a:t>
            </a:r>
            <a:r>
              <a:rPr lang="zh-CN" altLang="zh-CN" sz="2800" dirty="0"/>
              <a:t>元</a:t>
            </a:r>
            <a:r>
              <a:rPr lang="en-US" altLang="zh-CN" sz="2800" dirty="0"/>
              <a:t>/</a:t>
            </a:r>
            <a:r>
              <a:rPr lang="zh-CN" altLang="zh-CN" sz="2800" dirty="0"/>
              <a:t>人</a:t>
            </a:r>
            <a:r>
              <a:rPr lang="en-US" altLang="zh-CN" sz="2800" dirty="0"/>
              <a:t>.</a:t>
            </a:r>
            <a:r>
              <a:rPr lang="zh-CN" altLang="zh-CN" sz="2800" dirty="0"/>
              <a:t>天，其余地区</a:t>
            </a:r>
            <a:r>
              <a:rPr lang="en-US" altLang="zh-CN" sz="2800" dirty="0"/>
              <a:t>100</a:t>
            </a:r>
            <a:r>
              <a:rPr lang="zh-CN" altLang="zh-CN" sz="2800" dirty="0"/>
              <a:t>元</a:t>
            </a:r>
            <a:r>
              <a:rPr lang="en-US" altLang="zh-CN" sz="2800" dirty="0"/>
              <a:t>/</a:t>
            </a:r>
            <a:r>
              <a:rPr lang="zh-CN" altLang="zh-CN" sz="2800" dirty="0"/>
              <a:t>人</a:t>
            </a:r>
            <a:r>
              <a:rPr lang="en-US" altLang="zh-CN" sz="2800" dirty="0"/>
              <a:t>.</a:t>
            </a:r>
            <a:r>
              <a:rPr lang="zh-CN" altLang="zh-CN" sz="2800" dirty="0"/>
              <a:t>天</a:t>
            </a:r>
            <a:r>
              <a:rPr lang="zh-CN" altLang="zh-CN" sz="2800" dirty="0" smtClean="0"/>
              <a:t>。</a:t>
            </a:r>
            <a:r>
              <a:rPr lang="zh-CN" altLang="zh-CN" sz="2800" dirty="0"/>
              <a:t>在途期间涉及多个不同目的地标准的，伙食补助费按当天最后到达目的地的标准核定。</a:t>
            </a:r>
            <a:endParaRPr lang="en-US" altLang="zh-CN" sz="2800" dirty="0" smtClean="0"/>
          </a:p>
          <a:p>
            <a:pPr>
              <a:lnSpc>
                <a:spcPct val="125000"/>
              </a:lnSpc>
            </a:pPr>
            <a:r>
              <a:rPr lang="en-US" altLang="zh-CN" sz="2800" dirty="0" smtClean="0"/>
              <a:t>2</a:t>
            </a:r>
            <a:r>
              <a:rPr lang="en-US" altLang="zh-CN" sz="2800" dirty="0" smtClean="0"/>
              <a:t>.</a:t>
            </a:r>
            <a:r>
              <a:rPr lang="zh-CN" altLang="zh-CN" sz="2800" dirty="0" smtClean="0"/>
              <a:t> 依</a:t>
            </a:r>
            <a:r>
              <a:rPr lang="zh-CN" altLang="zh-CN" sz="2800" dirty="0"/>
              <a:t>据科技项目组成员和专家出差的实际</a:t>
            </a:r>
            <a:r>
              <a:rPr lang="zh-CN" altLang="zh-CN" sz="2800" dirty="0" smtClean="0"/>
              <a:t>，常驻</a:t>
            </a:r>
            <a:r>
              <a:rPr lang="zh-CN" altLang="zh-CN" sz="2800" dirty="0"/>
              <a:t>地不在昆明的出差，执行到常驻地以外地区出差报销差旅费；并明确发放人员费的，不得同时报销伙食补助费及市内交通费；明确学校承担费用的专家，不</a:t>
            </a:r>
            <a:r>
              <a:rPr lang="zh-CN" altLang="zh-CN" sz="2800" dirty="0" smtClean="0"/>
              <a:t>得</a:t>
            </a:r>
            <a:r>
              <a:rPr lang="zh-CN" altLang="en-US" sz="2800" dirty="0" smtClean="0"/>
              <a:t>重复</a:t>
            </a:r>
            <a:r>
              <a:rPr lang="zh-CN" altLang="zh-CN" sz="2800" dirty="0" smtClean="0"/>
              <a:t>报</a:t>
            </a:r>
            <a:r>
              <a:rPr lang="zh-CN" altLang="zh-CN" sz="2800" dirty="0"/>
              <a:t>销伙食补助费及市内交通费。</a:t>
            </a:r>
          </a:p>
          <a:p>
            <a:pPr>
              <a:lnSpc>
                <a:spcPct val="125000"/>
              </a:lnSpc>
              <a:buSzPct val="76000"/>
            </a:pPr>
            <a:r>
              <a:rPr lang="en-US" altLang="zh-CN" sz="2800" dirty="0" smtClean="0"/>
              <a:t>3.</a:t>
            </a:r>
            <a:r>
              <a:rPr lang="zh-CN" altLang="zh-CN" sz="2800" dirty="0" smtClean="0"/>
              <a:t>到</a:t>
            </a:r>
            <a:r>
              <a:rPr lang="zh-CN" altLang="zh-CN" sz="2800" dirty="0"/>
              <a:t>常驻地以外地区参加会议、培训，</a:t>
            </a:r>
            <a:r>
              <a:rPr lang="zh-CN" altLang="zh-CN" sz="2800" dirty="0">
                <a:solidFill>
                  <a:srgbClr val="FF0000"/>
                </a:solidFill>
              </a:rPr>
              <a:t>举办方书面明确</a:t>
            </a:r>
            <a:r>
              <a:rPr lang="zh-CN" altLang="zh-CN" sz="2800" dirty="0"/>
              <a:t>不包含伙食费的，可以报销伙食</a:t>
            </a:r>
            <a:r>
              <a:rPr lang="zh-CN" altLang="zh-CN" sz="2800" dirty="0" smtClean="0"/>
              <a:t>补助</a:t>
            </a:r>
            <a:r>
              <a:rPr lang="zh-CN" altLang="en-US" sz="2800" dirty="0" smtClean="0"/>
              <a:t>费</a:t>
            </a:r>
            <a:endParaRPr lang="en-US" altLang="zh-CN" sz="2800" b="1" dirty="0" smtClean="0">
              <a:latin typeface="+mn-ea"/>
              <a:ea typeface="仿宋_GB2312" panose="02010609030101010101" pitchFamily="49" charset="-122"/>
              <a:cs typeface="+mn-ea"/>
              <a:sym typeface="+mn-ea"/>
            </a:endParaRPr>
          </a:p>
        </p:txBody>
      </p:sp>
      <p:sp>
        <p:nvSpPr>
          <p:cNvPr id="7" name="矩形 6"/>
          <p:cNvSpPr/>
          <p:nvPr/>
        </p:nvSpPr>
        <p:spPr>
          <a:xfrm>
            <a:off x="4232674" y="419452"/>
            <a:ext cx="6994222" cy="461665"/>
          </a:xfrm>
          <a:prstGeom prst="rect">
            <a:avLst/>
          </a:prstGeom>
        </p:spPr>
        <p:txBody>
          <a:bodyPr wrap="none">
            <a:spAutoFit/>
          </a:bodyPr>
          <a:lstStyle/>
          <a:p>
            <a:pPr>
              <a:buSzPct val="76000"/>
            </a:pPr>
            <a:r>
              <a:rPr lang="zh-CN" altLang="en-US" sz="2400" b="1" dirty="0">
                <a:solidFill>
                  <a:srgbClr val="C00000"/>
                </a:solidFill>
                <a:latin typeface="+mn-ea"/>
                <a:cs typeface="+mn-ea"/>
                <a:sym typeface="+mn-ea"/>
              </a:rPr>
              <a:t>《西南林业大学差旅费管理办法（2018年）修订》</a:t>
            </a:r>
            <a:endParaRPr lang="en-US" altLang="zh-CN" sz="2400" b="1" dirty="0">
              <a:solidFill>
                <a:srgbClr val="C00000"/>
              </a:solidFill>
              <a:latin typeface="+mn-ea"/>
              <a:cs typeface="+mn-ea"/>
              <a:sym typeface="+mn-ea"/>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图表 9"/>
          <p:cNvGraphicFramePr/>
          <p:nvPr/>
        </p:nvGraphicFramePr>
        <p:xfrm>
          <a:off x="186267" y="1142365"/>
          <a:ext cx="11861800" cy="5585694"/>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sp>
        <p:nvSpPr>
          <p:cNvPr id="4" name="文本框 209"/>
          <p:cNvSpPr txBox="1"/>
          <p:nvPr/>
        </p:nvSpPr>
        <p:spPr>
          <a:xfrm>
            <a:off x="268441" y="281315"/>
            <a:ext cx="3521221"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smtClean="0">
                <a:latin typeface="+mj-lt"/>
                <a:ea typeface="+mj-ea"/>
                <a:cs typeface="+mj-cs"/>
                <a:sym typeface="+mn-ea"/>
              </a:rPr>
              <a:t>差旅费</a:t>
            </a:r>
            <a:r>
              <a:rPr lang="en-US" altLang="zh-CN" sz="2800" dirty="0" smtClean="0">
                <a:latin typeface="+mj-lt"/>
                <a:ea typeface="+mj-ea"/>
                <a:cs typeface="+mj-cs"/>
                <a:sym typeface="+mn-ea"/>
              </a:rPr>
              <a:t>-</a:t>
            </a:r>
            <a:r>
              <a:rPr lang="zh-CN" altLang="en-US" sz="2800" dirty="0" smtClean="0">
                <a:latin typeface="+mj-lt"/>
                <a:ea typeface="+mj-ea"/>
                <a:cs typeface="+mj-cs"/>
                <a:sym typeface="+mn-ea"/>
              </a:rPr>
              <a:t>市内交通费：</a:t>
            </a:r>
            <a:endParaRPr lang="zh-CN" altLang="en-US" sz="2800" b="1" dirty="0">
              <a:solidFill>
                <a:schemeClr val="bg1"/>
              </a:solidFill>
              <a:latin typeface="+mn-ea"/>
            </a:endParaRPr>
          </a:p>
        </p:txBody>
      </p:sp>
      <p:sp>
        <p:nvSpPr>
          <p:cNvPr id="5" name="文本框 4"/>
          <p:cNvSpPr txBox="1"/>
          <p:nvPr/>
        </p:nvSpPr>
        <p:spPr>
          <a:xfrm>
            <a:off x="268440" y="1177925"/>
            <a:ext cx="11669559" cy="4616648"/>
          </a:xfrm>
          <a:prstGeom prst="rect">
            <a:avLst/>
          </a:prstGeom>
          <a:noFill/>
        </p:spPr>
        <p:txBody>
          <a:bodyPr wrap="square" rtlCol="0">
            <a:spAutoFit/>
          </a:bodyPr>
          <a:lstStyle/>
          <a:p>
            <a:pPr>
              <a:lnSpc>
                <a:spcPct val="150000"/>
              </a:lnSpc>
              <a:buSzPct val="76000"/>
            </a:pPr>
            <a:r>
              <a:rPr lang="en-US" altLang="zh-CN" sz="2800" b="1" dirty="0" smtClean="0">
                <a:latin typeface="+mn-ea"/>
                <a:cs typeface="+mn-ea"/>
                <a:sym typeface="+mn-ea"/>
              </a:rPr>
              <a:t>1.</a:t>
            </a:r>
            <a:r>
              <a:rPr lang="zh-CN" altLang="en-US" sz="2800" dirty="0" smtClean="0"/>
              <a:t>市内交通费</a:t>
            </a:r>
            <a:r>
              <a:rPr lang="zh-CN" altLang="zh-CN" sz="2800" dirty="0" smtClean="0"/>
              <a:t>按</a:t>
            </a:r>
            <a:r>
              <a:rPr lang="zh-CN" altLang="zh-CN" sz="2800" dirty="0"/>
              <a:t>出差自然（日历）天数计算</a:t>
            </a:r>
            <a:r>
              <a:rPr lang="zh-CN" altLang="zh-CN" sz="2800" dirty="0" smtClean="0"/>
              <a:t>，</a:t>
            </a:r>
            <a:r>
              <a:rPr lang="en-US" altLang="zh-CN" sz="2800" dirty="0" smtClean="0"/>
              <a:t>80</a:t>
            </a:r>
            <a:r>
              <a:rPr lang="zh-CN" altLang="zh-CN" sz="2800" dirty="0" smtClean="0"/>
              <a:t>元</a:t>
            </a:r>
            <a:r>
              <a:rPr lang="en-US" altLang="zh-CN" sz="2800" dirty="0"/>
              <a:t>/</a:t>
            </a:r>
            <a:r>
              <a:rPr lang="zh-CN" altLang="zh-CN" sz="2800" dirty="0"/>
              <a:t>人</a:t>
            </a:r>
            <a:r>
              <a:rPr lang="en-US" altLang="zh-CN" sz="2800" dirty="0"/>
              <a:t>.</a:t>
            </a:r>
            <a:r>
              <a:rPr lang="zh-CN" altLang="zh-CN" sz="2800" dirty="0"/>
              <a:t>天</a:t>
            </a:r>
            <a:r>
              <a:rPr lang="zh-CN" altLang="zh-CN" sz="2800" dirty="0" smtClean="0"/>
              <a:t>包干</a:t>
            </a:r>
            <a:r>
              <a:rPr lang="zh-CN" altLang="zh-CN" sz="2800" dirty="0"/>
              <a:t>使</a:t>
            </a:r>
            <a:r>
              <a:rPr lang="zh-CN" altLang="zh-CN" sz="2800" dirty="0" smtClean="0"/>
              <a:t>用。</a:t>
            </a:r>
            <a:endParaRPr lang="en-US" altLang="zh-CN" sz="2800" dirty="0" smtClean="0"/>
          </a:p>
          <a:p>
            <a:pPr>
              <a:lnSpc>
                <a:spcPct val="150000"/>
              </a:lnSpc>
            </a:pPr>
            <a:r>
              <a:rPr lang="en-US" altLang="zh-CN" sz="2800" dirty="0" smtClean="0"/>
              <a:t>2.</a:t>
            </a:r>
            <a:r>
              <a:rPr lang="zh-CN" altLang="zh-CN" sz="2800" dirty="0"/>
              <a:t>机场（火车站、码头）在远郊区县的，往返机场（火车站、码头）和驻地的城市间交通费可凭据报销</a:t>
            </a:r>
            <a:r>
              <a:rPr lang="zh-CN" altLang="zh-CN" sz="2800" dirty="0" smtClean="0"/>
              <a:t>。机场</a:t>
            </a:r>
            <a:r>
              <a:rPr lang="zh-CN" altLang="zh-CN" sz="2800" dirty="0"/>
              <a:t>（火车站、码头）在城市主城区的</a:t>
            </a:r>
            <a:r>
              <a:rPr lang="en-US" altLang="zh-CN" sz="2800" dirty="0"/>
              <a:t>, </a:t>
            </a:r>
            <a:r>
              <a:rPr lang="zh-CN" altLang="zh-CN" sz="2800" dirty="0"/>
              <a:t>出发</a:t>
            </a:r>
            <a:r>
              <a:rPr lang="en-US" altLang="zh-CN" sz="2800" dirty="0"/>
              <a:t>/</a:t>
            </a:r>
            <a:r>
              <a:rPr lang="zh-CN" altLang="zh-CN" sz="2800" dirty="0"/>
              <a:t>到达时间在晚</a:t>
            </a:r>
            <a:r>
              <a:rPr lang="en-US" altLang="zh-CN" sz="2800" dirty="0"/>
              <a:t>10</a:t>
            </a:r>
            <a:r>
              <a:rPr lang="zh-CN" altLang="zh-CN" sz="2800" dirty="0"/>
              <a:t>时至次日晨</a:t>
            </a:r>
            <a:r>
              <a:rPr lang="en-US" altLang="zh-CN" sz="2800" dirty="0"/>
              <a:t>7</a:t>
            </a:r>
            <a:r>
              <a:rPr lang="zh-CN" altLang="zh-CN" sz="2800" dirty="0"/>
              <a:t>时期间且出差人数为</a:t>
            </a:r>
            <a:r>
              <a:rPr lang="en-US" altLang="zh-CN" sz="2800" dirty="0"/>
              <a:t>1</a:t>
            </a:r>
            <a:r>
              <a:rPr lang="zh-CN" altLang="zh-CN" sz="2800" dirty="0"/>
              <a:t>人的，可选择乘坐以保障人身安全为目的交通工具</a:t>
            </a:r>
            <a:r>
              <a:rPr lang="en-US" altLang="zh-CN" sz="2800" dirty="0"/>
              <a:t>, </a:t>
            </a:r>
            <a:r>
              <a:rPr lang="zh-CN" altLang="zh-CN" sz="2800" dirty="0"/>
              <a:t>往返机场（火车站、码头）和驻地的当程市内交通费可凭据报</a:t>
            </a:r>
            <a:r>
              <a:rPr lang="zh-CN" altLang="zh-CN" sz="2800" dirty="0" smtClean="0"/>
              <a:t>销</a:t>
            </a:r>
            <a:r>
              <a:rPr lang="zh-CN" altLang="en-US" sz="2800" dirty="0"/>
              <a:t>，</a:t>
            </a:r>
            <a:r>
              <a:rPr lang="en-US" altLang="zh-CN" sz="2800" dirty="0" smtClean="0"/>
              <a:t> </a:t>
            </a:r>
            <a:r>
              <a:rPr lang="zh-CN" altLang="zh-CN" sz="2800" dirty="0"/>
              <a:t>个人不再按照与当程相对应的自然（日历）天数重复计算报销市内交通费</a:t>
            </a:r>
            <a:r>
              <a:rPr lang="zh-CN" altLang="zh-CN" sz="2800" dirty="0" smtClean="0"/>
              <a:t>。</a:t>
            </a:r>
            <a:endParaRPr lang="zh-CN" altLang="zh-CN" sz="2800" dirty="0"/>
          </a:p>
        </p:txBody>
      </p:sp>
      <p:sp>
        <p:nvSpPr>
          <p:cNvPr id="9" name="矩形 8"/>
          <p:cNvSpPr/>
          <p:nvPr/>
        </p:nvSpPr>
        <p:spPr>
          <a:xfrm>
            <a:off x="4232674" y="419452"/>
            <a:ext cx="6994222" cy="461665"/>
          </a:xfrm>
          <a:prstGeom prst="rect">
            <a:avLst/>
          </a:prstGeom>
        </p:spPr>
        <p:txBody>
          <a:bodyPr wrap="none">
            <a:spAutoFit/>
          </a:bodyPr>
          <a:lstStyle/>
          <a:p>
            <a:pPr>
              <a:buSzPct val="76000"/>
            </a:pPr>
            <a:r>
              <a:rPr lang="zh-CN" altLang="en-US" sz="2400" b="1" dirty="0">
                <a:solidFill>
                  <a:srgbClr val="C00000"/>
                </a:solidFill>
                <a:latin typeface="+mn-ea"/>
                <a:cs typeface="+mn-ea"/>
                <a:sym typeface="+mn-ea"/>
              </a:rPr>
              <a:t>《西南林业大学差旅费管理办法（2018年）修订》</a:t>
            </a:r>
            <a:endParaRPr lang="en-US" altLang="zh-CN" sz="2400" b="1" dirty="0">
              <a:solidFill>
                <a:srgbClr val="C00000"/>
              </a:solidFill>
              <a:latin typeface="+mn-ea"/>
              <a:cs typeface="+mn-ea"/>
              <a:sym typeface="+mn-ea"/>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图表 9"/>
          <p:cNvGraphicFramePr/>
          <p:nvPr/>
        </p:nvGraphicFramePr>
        <p:xfrm>
          <a:off x="186267" y="1142365"/>
          <a:ext cx="11861800" cy="5585694"/>
        </p:xfrm>
        <a:graphic>
          <a:graphicData uri="http://schemas.openxmlformats.org/drawingml/2006/chart">
            <c:chart xmlns:c="http://schemas.openxmlformats.org/drawingml/2006/chart" xmlns:r="http://schemas.openxmlformats.org/officeDocument/2006/relationships" r:id="rId2"/>
          </a:graphicData>
        </a:graphic>
      </p:graphicFrame>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sp>
        <p:nvSpPr>
          <p:cNvPr id="4" name="文本框 209"/>
          <p:cNvSpPr txBox="1"/>
          <p:nvPr/>
        </p:nvSpPr>
        <p:spPr>
          <a:xfrm>
            <a:off x="268441" y="281315"/>
            <a:ext cx="3521221" cy="52322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smtClean="0">
                <a:latin typeface="+mj-lt"/>
                <a:ea typeface="+mj-ea"/>
                <a:cs typeface="+mj-cs"/>
                <a:sym typeface="+mn-ea"/>
              </a:rPr>
              <a:t>差旅费</a:t>
            </a:r>
            <a:r>
              <a:rPr lang="en-US" altLang="zh-CN" sz="2800" dirty="0" smtClean="0">
                <a:latin typeface="+mj-lt"/>
                <a:ea typeface="+mj-ea"/>
                <a:cs typeface="+mj-cs"/>
                <a:sym typeface="+mn-ea"/>
              </a:rPr>
              <a:t>-</a:t>
            </a:r>
            <a:r>
              <a:rPr lang="zh-CN" altLang="en-US" sz="2800" dirty="0" smtClean="0">
                <a:latin typeface="+mj-lt"/>
                <a:ea typeface="+mj-ea"/>
                <a:cs typeface="+mj-cs"/>
                <a:sym typeface="+mn-ea"/>
              </a:rPr>
              <a:t>市内交通费：</a:t>
            </a:r>
            <a:endParaRPr lang="zh-CN" altLang="en-US" sz="2800" b="1" dirty="0">
              <a:solidFill>
                <a:schemeClr val="bg1"/>
              </a:solidFill>
              <a:latin typeface="+mn-ea"/>
            </a:endParaRPr>
          </a:p>
        </p:txBody>
      </p:sp>
      <p:sp>
        <p:nvSpPr>
          <p:cNvPr id="5" name="文本框 4"/>
          <p:cNvSpPr txBox="1"/>
          <p:nvPr/>
        </p:nvSpPr>
        <p:spPr>
          <a:xfrm>
            <a:off x="268440" y="1177925"/>
            <a:ext cx="11669559" cy="4832092"/>
          </a:xfrm>
          <a:prstGeom prst="rect">
            <a:avLst/>
          </a:prstGeom>
          <a:noFill/>
        </p:spPr>
        <p:txBody>
          <a:bodyPr wrap="square" rtlCol="0">
            <a:spAutoFit/>
          </a:bodyPr>
          <a:lstStyle/>
          <a:p>
            <a:r>
              <a:rPr lang="en-US" altLang="zh-CN" sz="2800" dirty="0" smtClean="0"/>
              <a:t>3.</a:t>
            </a:r>
            <a:r>
              <a:rPr lang="zh-CN" altLang="zh-CN" sz="2800" dirty="0" smtClean="0"/>
              <a:t>学校</a:t>
            </a:r>
            <a:r>
              <a:rPr lang="zh-CN" altLang="zh-CN" sz="2800" dirty="0"/>
              <a:t>派车、按学校规定租车、或自驾车且负担</a:t>
            </a:r>
            <a:r>
              <a:rPr lang="zh-CN" altLang="zh-CN" sz="2800" dirty="0">
                <a:solidFill>
                  <a:srgbClr val="FF0000"/>
                </a:solidFill>
              </a:rPr>
              <a:t>全程</a:t>
            </a:r>
            <a:r>
              <a:rPr lang="zh-CN" altLang="zh-CN" sz="2800" dirty="0"/>
              <a:t>费用出差的，出差人员不得按照出差自然（日历）天数报销市内交通费。如工作人员出差的公务活动地，主要不依靠交通工具通行，而依靠步行、三轮车、摩托车、马车等通行的，并前往村镇、野外、林区、场区、工地等，出差人员提供详细情况说明可以按照实际情况核定学校派车、租车、或自驾车期间的市内交通费</a:t>
            </a:r>
            <a:r>
              <a:rPr lang="zh-CN" altLang="zh-CN" sz="2800" dirty="0" smtClean="0"/>
              <a:t>。</a:t>
            </a:r>
            <a:endParaRPr lang="en-US" altLang="zh-CN" sz="2800" dirty="0" smtClean="0"/>
          </a:p>
          <a:p>
            <a:r>
              <a:rPr lang="en-US" altLang="zh-CN" sz="2800" dirty="0" smtClean="0"/>
              <a:t>4.</a:t>
            </a:r>
            <a:r>
              <a:rPr lang="zh-CN" altLang="zh-CN" sz="2800" dirty="0" smtClean="0"/>
              <a:t>学校</a:t>
            </a:r>
            <a:r>
              <a:rPr lang="zh-CN" altLang="zh-CN" sz="2800" dirty="0"/>
              <a:t>工作人员赴昆明市主城区五区</a:t>
            </a:r>
            <a:r>
              <a:rPr lang="zh-CN" altLang="zh-CN" sz="2800" dirty="0" smtClean="0"/>
              <a:t>（</a:t>
            </a:r>
            <a:r>
              <a:rPr lang="zh-CN" altLang="zh-CN" sz="2800" dirty="0"/>
              <a:t>盘龙区、五华区、西山区、官渡区、呈贡区</a:t>
            </a:r>
            <a:r>
              <a:rPr lang="zh-CN" altLang="zh-CN" sz="2800" dirty="0" smtClean="0"/>
              <a:t>）</a:t>
            </a:r>
            <a:r>
              <a:rPr lang="zh-CN" altLang="zh-CN" sz="2800" dirty="0"/>
              <a:t>执行公务的，不报销住宿费、伙食补助费；纳入公车补贴范围的人员不得重复报销市内交通费，未纳入公车补贴范围的人员凭据报销市内交通费。</a:t>
            </a:r>
          </a:p>
          <a:p>
            <a:endParaRPr lang="zh-CN" altLang="zh-CN" sz="2800" dirty="0"/>
          </a:p>
        </p:txBody>
      </p:sp>
      <p:sp>
        <p:nvSpPr>
          <p:cNvPr id="9" name="矩形 8"/>
          <p:cNvSpPr/>
          <p:nvPr/>
        </p:nvSpPr>
        <p:spPr>
          <a:xfrm>
            <a:off x="4232674" y="419452"/>
            <a:ext cx="6994222" cy="461665"/>
          </a:xfrm>
          <a:prstGeom prst="rect">
            <a:avLst/>
          </a:prstGeom>
        </p:spPr>
        <p:txBody>
          <a:bodyPr wrap="none">
            <a:spAutoFit/>
          </a:bodyPr>
          <a:lstStyle/>
          <a:p>
            <a:pPr>
              <a:buSzPct val="76000"/>
            </a:pPr>
            <a:r>
              <a:rPr lang="zh-CN" altLang="en-US" sz="2400" b="1" dirty="0">
                <a:solidFill>
                  <a:srgbClr val="C00000"/>
                </a:solidFill>
                <a:latin typeface="+mn-ea"/>
                <a:cs typeface="+mn-ea"/>
                <a:sym typeface="+mn-ea"/>
              </a:rPr>
              <a:t>《西南林业大学差旅费管理办法（2018年）修订》</a:t>
            </a:r>
            <a:endParaRPr lang="en-US" altLang="zh-CN" sz="2400" b="1" dirty="0">
              <a:solidFill>
                <a:srgbClr val="C00000"/>
              </a:solidFill>
              <a:latin typeface="+mn-ea"/>
              <a:cs typeface="+mn-ea"/>
              <a:sym typeface="+mn-ea"/>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42240" y="988060"/>
            <a:ext cx="11929745" cy="5662997"/>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73050" y="1027430"/>
            <a:ext cx="11623040" cy="4708981"/>
          </a:xfrm>
          <a:prstGeom prst="rect">
            <a:avLst/>
          </a:prstGeom>
          <a:noFill/>
        </p:spPr>
        <p:txBody>
          <a:bodyPr wrap="square" rtlCol="0">
            <a:spAutoFit/>
          </a:bodyPr>
          <a:lstStyle/>
          <a:p>
            <a:pPr marL="273050" marR="0" lvl="0" indent="-273050" algn="l" defTabSz="914400" rtl="0" eaLnBrk="1" fontAlgn="base" latinLnBrk="0" hangingPunct="1">
              <a:lnSpc>
                <a:spcPct val="125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管理规定</a:t>
            </a:r>
            <a:endParaRPr kumimoji="0" lang="en-US" altLang="zh-CN" sz="2800" b="1" i="0" u="none" strike="noStrike" kern="1200" cap="none" spc="0" normalizeH="0" baseline="0" dirty="0" smtClean="0">
              <a:solidFill>
                <a:schemeClr val="bg1"/>
              </a:solidFill>
              <a:latin typeface="+mn-ea"/>
            </a:endParaRPr>
          </a:p>
          <a:p>
            <a:pPr marL="273050" marR="0" lvl="0" indent="0" algn="l" defTabSz="914400" rtl="0" fontAlgn="base">
              <a:lnSpc>
                <a:spcPct val="125000"/>
              </a:lnSpc>
              <a:spcBef>
                <a:spcPts val="600"/>
              </a:spcBef>
              <a:spcAft>
                <a:spcPct val="0"/>
              </a:spcAft>
              <a:buClr>
                <a:srgbClr val="C00000"/>
              </a:buClr>
              <a:buSzPct val="75000"/>
              <a:buFont typeface="Wingdings 3" panose="05040102010807070707" pitchFamily="18" charset="2"/>
              <a:buNone/>
              <a:defRPr/>
            </a:pPr>
            <a:r>
              <a:rPr lang="en-US" altLang="zh-CN" sz="2800" b="1" dirty="0" smtClean="0">
                <a:solidFill>
                  <a:schemeClr val="bg1"/>
                </a:solidFill>
                <a:latin typeface="+mn-ea"/>
                <a:sym typeface="+mn-ea"/>
              </a:rPr>
              <a:t>1.归口管理</a:t>
            </a:r>
            <a:r>
              <a:rPr lang="zh-CN" altLang="en-US" sz="2800" b="1" dirty="0" smtClean="0">
                <a:solidFill>
                  <a:schemeClr val="bg1"/>
                </a:solidFill>
                <a:latin typeface="+mn-ea"/>
                <a:sym typeface="+mn-ea"/>
              </a:rPr>
              <a:t>；</a:t>
            </a:r>
            <a:endParaRPr kumimoji="0" lang="en-US" altLang="zh-CN" sz="2800" b="1" i="0" u="none" strike="noStrike" kern="1200" cap="none" spc="0" normalizeH="0" baseline="0" dirty="0" smtClean="0">
              <a:solidFill>
                <a:schemeClr val="bg1"/>
              </a:solidFill>
              <a:latin typeface="+mn-ea"/>
            </a:endParaRPr>
          </a:p>
          <a:p>
            <a:pPr marL="273050" marR="0" lvl="0" indent="0" algn="l" defTabSz="914400" rtl="0" fontAlgn="base">
              <a:lnSpc>
                <a:spcPct val="125000"/>
              </a:lnSpc>
              <a:spcBef>
                <a:spcPts val="600"/>
              </a:spcBef>
              <a:spcAft>
                <a:spcPct val="0"/>
              </a:spcAft>
              <a:buClr>
                <a:srgbClr val="C00000"/>
              </a:buClr>
              <a:buSzPct val="75000"/>
              <a:buFont typeface="Wingdings 3" panose="05040102010807070707" pitchFamily="18" charset="2"/>
              <a:buNone/>
              <a:defRPr/>
            </a:pPr>
            <a:r>
              <a:rPr lang="en-US" altLang="zh-CN" sz="2800" b="1" dirty="0" smtClean="0">
                <a:solidFill>
                  <a:schemeClr val="bg1"/>
                </a:solidFill>
                <a:latin typeface="+mn-ea"/>
                <a:sym typeface="+mn-ea"/>
              </a:rPr>
              <a:t>2.“三公”经费内容：</a:t>
            </a:r>
            <a:r>
              <a:rPr lang="en-US" altLang="zh-CN" sz="2800" b="1" dirty="0" smtClean="0">
                <a:solidFill>
                  <a:schemeClr val="bg1"/>
                </a:solidFill>
                <a:latin typeface="+mn-ea"/>
                <a:sym typeface="+mn-ea"/>
              </a:rPr>
              <a:t>公务接待</a:t>
            </a:r>
            <a:r>
              <a:rPr lang="zh-CN" altLang="en-US" sz="2800" b="1" dirty="0" smtClean="0">
                <a:solidFill>
                  <a:schemeClr val="bg1"/>
                </a:solidFill>
                <a:latin typeface="+mn-ea"/>
                <a:sym typeface="+mn-ea"/>
              </a:rPr>
              <a:t>费</a:t>
            </a:r>
            <a:r>
              <a:rPr lang="en-US" altLang="zh-CN" sz="2800" b="1" dirty="0" smtClean="0">
                <a:solidFill>
                  <a:schemeClr val="bg1"/>
                </a:solidFill>
                <a:latin typeface="+mn-ea"/>
                <a:sym typeface="+mn-ea"/>
              </a:rPr>
              <a:t>、</a:t>
            </a:r>
            <a:r>
              <a:rPr lang="en-US" altLang="zh-CN" sz="2800" b="1" dirty="0" smtClean="0">
                <a:solidFill>
                  <a:schemeClr val="bg1"/>
                </a:solidFill>
                <a:latin typeface="+mn-ea"/>
                <a:sym typeface="+mn-ea"/>
              </a:rPr>
              <a:t>因公出国（境）费、公务用车运行维护费</a:t>
            </a:r>
            <a:r>
              <a:rPr lang="zh-CN" altLang="en-US" sz="2800" b="1" dirty="0" smtClean="0">
                <a:solidFill>
                  <a:schemeClr val="bg1"/>
                </a:solidFill>
                <a:latin typeface="+mn-ea"/>
                <a:sym typeface="+mn-ea"/>
              </a:rPr>
              <a:t>；</a:t>
            </a:r>
            <a:endParaRPr kumimoji="0" lang="en-US" altLang="zh-CN" sz="2800" b="1" i="0" u="none" strike="noStrike" kern="1200" cap="none" spc="0" normalizeH="0" baseline="0" dirty="0" smtClean="0">
              <a:solidFill>
                <a:schemeClr val="bg1"/>
              </a:solidFill>
              <a:latin typeface="+mn-ea"/>
            </a:endParaRPr>
          </a:p>
          <a:p>
            <a:pPr marL="273050" marR="0" lvl="0" indent="0" algn="l" defTabSz="914400" rtl="0" fontAlgn="base">
              <a:lnSpc>
                <a:spcPct val="125000"/>
              </a:lnSpc>
              <a:spcBef>
                <a:spcPts val="600"/>
              </a:spcBef>
              <a:spcAft>
                <a:spcPct val="0"/>
              </a:spcAft>
              <a:buClr>
                <a:srgbClr val="C00000"/>
              </a:buClr>
              <a:buSzPct val="75000"/>
              <a:buFont typeface="Wingdings 3" panose="05040102010807070707" pitchFamily="18" charset="2"/>
              <a:buNone/>
              <a:defRPr/>
            </a:pPr>
            <a:r>
              <a:rPr lang="en-US" altLang="zh-CN" sz="2800" b="1" dirty="0" smtClean="0">
                <a:solidFill>
                  <a:schemeClr val="bg1"/>
                </a:solidFill>
                <a:latin typeface="+mn-ea"/>
                <a:sym typeface="+mn-ea"/>
              </a:rPr>
              <a:t>3.“厉行节约指标经费”：</a:t>
            </a:r>
            <a:r>
              <a:rPr lang="en-US" altLang="zh-CN" sz="2800" b="1" dirty="0" smtClean="0">
                <a:solidFill>
                  <a:schemeClr val="bg1"/>
                </a:solidFill>
                <a:latin typeface="+mn-ea"/>
                <a:sym typeface="+mn-ea"/>
              </a:rPr>
              <a:t>公务接待</a:t>
            </a:r>
            <a:r>
              <a:rPr lang="zh-CN" altLang="en-US" sz="2800" b="1" dirty="0" smtClean="0">
                <a:solidFill>
                  <a:schemeClr val="bg1"/>
                </a:solidFill>
                <a:latin typeface="+mn-ea"/>
                <a:sym typeface="+mn-ea"/>
              </a:rPr>
              <a:t>费</a:t>
            </a:r>
            <a:r>
              <a:rPr lang="en-US" altLang="zh-CN" sz="2800" b="1" dirty="0" smtClean="0">
                <a:solidFill>
                  <a:schemeClr val="bg1"/>
                </a:solidFill>
                <a:latin typeface="+mn-ea"/>
                <a:sym typeface="+mn-ea"/>
              </a:rPr>
              <a:t>、</a:t>
            </a:r>
            <a:r>
              <a:rPr lang="en-US" altLang="zh-CN" sz="2800" b="1" dirty="0" smtClean="0">
                <a:solidFill>
                  <a:schemeClr val="bg1"/>
                </a:solidFill>
                <a:latin typeface="+mn-ea"/>
                <a:sym typeface="+mn-ea"/>
              </a:rPr>
              <a:t>因公出国（境）费、公务用车运行维护费、会议费、培训费</a:t>
            </a:r>
            <a:r>
              <a:rPr lang="zh-CN" altLang="en-US" sz="2800" b="1" dirty="0" smtClean="0">
                <a:solidFill>
                  <a:schemeClr val="bg1"/>
                </a:solidFill>
                <a:latin typeface="+mn-ea"/>
                <a:sym typeface="+mn-ea"/>
              </a:rPr>
              <a:t>；</a:t>
            </a:r>
            <a:endParaRPr kumimoji="0" lang="en-US" altLang="zh-CN" sz="2800" b="1" i="0" u="none" strike="noStrike" kern="1200" cap="none" spc="0" normalizeH="0" baseline="0" dirty="0" smtClean="0">
              <a:solidFill>
                <a:schemeClr val="bg1"/>
              </a:solidFill>
              <a:latin typeface="+mn-ea"/>
            </a:endParaRPr>
          </a:p>
          <a:p>
            <a:pPr marL="273050" marR="0" lvl="0" indent="0" algn="l" defTabSz="914400" rtl="0" fontAlgn="base">
              <a:lnSpc>
                <a:spcPct val="125000"/>
              </a:lnSpc>
              <a:spcBef>
                <a:spcPts val="600"/>
              </a:spcBef>
              <a:spcAft>
                <a:spcPct val="0"/>
              </a:spcAft>
              <a:buClr>
                <a:srgbClr val="C00000"/>
              </a:buClr>
              <a:buSzPct val="75000"/>
              <a:buFont typeface="Wingdings 3" panose="05040102010807070707" pitchFamily="18" charset="2"/>
              <a:buNone/>
              <a:defRPr/>
            </a:pPr>
            <a:r>
              <a:rPr lang="en-US" altLang="zh-CN" sz="2800" b="1" dirty="0" smtClean="0">
                <a:solidFill>
                  <a:schemeClr val="bg1"/>
                </a:solidFill>
                <a:latin typeface="+mn-ea"/>
                <a:sym typeface="+mn-ea"/>
              </a:rPr>
              <a:t>4.相关制度</a:t>
            </a:r>
            <a:r>
              <a:rPr lang="en-US" altLang="zh-CN" sz="2800" b="1" dirty="0" smtClean="0">
                <a:solidFill>
                  <a:schemeClr val="bg1"/>
                </a:solidFill>
                <a:latin typeface="+mn-ea"/>
                <a:sym typeface="+mn-ea"/>
              </a:rPr>
              <a:t>：《</a:t>
            </a:r>
            <a:r>
              <a:rPr lang="en-US" altLang="zh-CN" sz="2800" b="1" dirty="0" smtClean="0">
                <a:solidFill>
                  <a:schemeClr val="bg1"/>
                </a:solidFill>
                <a:latin typeface="+mn-ea"/>
                <a:sym typeface="+mn-ea"/>
              </a:rPr>
              <a:t>党政机关厉行节约反对浪费条例》</a:t>
            </a:r>
            <a:r>
              <a:rPr lang="en-US" altLang="zh-CN" sz="2800" b="1" dirty="0" smtClean="0">
                <a:solidFill>
                  <a:schemeClr val="bg1"/>
                </a:solidFill>
                <a:latin typeface="+mn-ea"/>
                <a:sym typeface="+mn-ea"/>
              </a:rPr>
              <a:t>实施细则</a:t>
            </a:r>
            <a:r>
              <a:rPr lang="zh-CN" altLang="en-US" sz="2800" b="1" dirty="0" smtClean="0">
                <a:solidFill>
                  <a:schemeClr val="bg1"/>
                </a:solidFill>
                <a:latin typeface="+mn-ea"/>
                <a:sym typeface="+mn-ea"/>
              </a:rPr>
              <a:t>、</a:t>
            </a:r>
            <a:r>
              <a:rPr lang="en-US" altLang="zh-CN" sz="2800" b="1" dirty="0" smtClean="0">
                <a:solidFill>
                  <a:schemeClr val="bg1"/>
                </a:solidFill>
                <a:latin typeface="+mn-ea"/>
                <a:sym typeface="+mn-ea"/>
              </a:rPr>
              <a:t>《</a:t>
            </a:r>
            <a:r>
              <a:rPr lang="en-US" altLang="zh-CN" sz="2800" b="1" dirty="0" err="1" smtClean="0">
                <a:solidFill>
                  <a:schemeClr val="bg1"/>
                </a:solidFill>
                <a:latin typeface="+mn-ea"/>
                <a:sym typeface="+mn-ea"/>
              </a:rPr>
              <a:t>党政机关国内公务接待管理规定</a:t>
            </a:r>
            <a:r>
              <a:rPr lang="en-US" altLang="zh-CN" sz="2800" b="1" dirty="0" smtClean="0">
                <a:solidFill>
                  <a:schemeClr val="bg1"/>
                </a:solidFill>
                <a:latin typeface="+mn-ea"/>
                <a:sym typeface="+mn-ea"/>
              </a:rPr>
              <a:t>》</a:t>
            </a:r>
            <a:r>
              <a:rPr lang="zh-CN" altLang="en-US" sz="2800" b="1" dirty="0" smtClean="0">
                <a:solidFill>
                  <a:schemeClr val="bg1"/>
                </a:solidFill>
                <a:latin typeface="+mn-ea"/>
                <a:sym typeface="+mn-ea"/>
              </a:rPr>
              <a:t>、学校相关制度。</a:t>
            </a:r>
            <a:endParaRPr lang="en-US" altLang="zh-CN" sz="2800" b="1" dirty="0" smtClean="0">
              <a:solidFill>
                <a:schemeClr val="bg1"/>
              </a:solidFill>
              <a:latin typeface="+mn-ea"/>
            </a:endParaRPr>
          </a:p>
        </p:txBody>
      </p:sp>
      <p:sp>
        <p:nvSpPr>
          <p:cNvPr id="4" name="文本框 3"/>
          <p:cNvSpPr txBox="1"/>
          <p:nvPr/>
        </p:nvSpPr>
        <p:spPr>
          <a:xfrm>
            <a:off x="847062" y="125836"/>
            <a:ext cx="7407797" cy="584775"/>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“三公”经费、“厉行节约指标经费”</a:t>
            </a:r>
            <a:r>
              <a:rPr lang="zh-CN" altLang="en-US" sz="3200" b="1" dirty="0" smtClean="0">
                <a:solidFill>
                  <a:schemeClr val="bg1"/>
                </a:solidFill>
                <a:latin typeface="张海山锐线体简" panose="02000000000000000000" pitchFamily="2" charset="-122"/>
                <a:ea typeface="张海山锐线体简" panose="02000000000000000000" pitchFamily="2" charset="-122"/>
              </a:rPr>
              <a:t>：</a:t>
            </a:r>
            <a:endParaRPr lang="zh-CN" altLang="en-US" sz="3200" b="1" dirty="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29745" cy="490791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73050" y="1027430"/>
            <a:ext cx="11807190" cy="4693593"/>
          </a:xfrm>
          <a:prstGeom prst="rect">
            <a:avLst/>
          </a:prstGeom>
          <a:noFill/>
        </p:spPr>
        <p:txBody>
          <a:bodyPr wrap="square" rtlCol="0">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管理规定</a:t>
            </a:r>
            <a:endParaRPr lang="en-US" altLang="zh-CN" sz="2800" b="1" kern="1200" dirty="0" smtClean="0">
              <a:solidFill>
                <a:schemeClr val="bg1"/>
              </a:solidFill>
              <a:latin typeface="+mn-ea"/>
            </a:endParaRPr>
          </a:p>
          <a:p>
            <a:pPr fontAlgn="auto">
              <a:lnSpc>
                <a:spcPct val="100000"/>
              </a:lnSpc>
              <a:buClr>
                <a:srgbClr val="C00000"/>
              </a:buClr>
              <a:buSzPct val="75000"/>
              <a:buFont typeface="Wingdings 3" panose="05040102010807070707" pitchFamily="18" charset="2"/>
              <a:buNone/>
            </a:pPr>
            <a:r>
              <a:rPr lang="en-US" altLang="zh-CN" sz="2800" b="1" dirty="0" smtClean="0">
                <a:solidFill>
                  <a:schemeClr val="bg1"/>
                </a:solidFill>
                <a:latin typeface="+mn-ea"/>
                <a:sym typeface="+mn-ea"/>
              </a:rPr>
              <a:t>1.归口管理：校</a:t>
            </a:r>
            <a:r>
              <a:rPr lang="zh-CN" altLang="en-US" sz="2800" b="1" dirty="0" smtClean="0">
                <a:solidFill>
                  <a:schemeClr val="bg1"/>
                </a:solidFill>
                <a:latin typeface="+mn-ea"/>
                <a:sym typeface="+mn-ea"/>
              </a:rPr>
              <a:t>长</a:t>
            </a:r>
            <a:r>
              <a:rPr lang="en-US" altLang="zh-CN" sz="2800" b="1" dirty="0" err="1" smtClean="0">
                <a:solidFill>
                  <a:schemeClr val="bg1"/>
                </a:solidFill>
                <a:latin typeface="+mn-ea"/>
                <a:sym typeface="+mn-ea"/>
              </a:rPr>
              <a:t>办公室</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ndParaRPr>
          </a:p>
          <a:p>
            <a:pPr fontAlgn="auto">
              <a:lnSpc>
                <a:spcPct val="100000"/>
              </a:lnSpc>
              <a:buClr>
                <a:srgbClr val="C00000"/>
              </a:buClr>
              <a:buSzPct val="75000"/>
              <a:buFont typeface="Wingdings 3" panose="05040102010807070707" pitchFamily="18" charset="2"/>
              <a:buNone/>
            </a:pPr>
            <a:r>
              <a:rPr lang="en-US" altLang="zh-CN" sz="2800" b="1" dirty="0" smtClean="0">
                <a:solidFill>
                  <a:schemeClr val="bg1"/>
                </a:solidFill>
                <a:latin typeface="+mn-ea"/>
                <a:sym typeface="+mn-ea"/>
              </a:rPr>
              <a:t>2.执行上级、学校有关公务接待管理规定，学校财务审批制度等相关规定。</a:t>
            </a: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err="1" smtClean="0">
                <a:solidFill>
                  <a:schemeClr val="bg1"/>
                </a:solidFill>
                <a:latin typeface="+mn-ea"/>
                <a:sym typeface="+mn-ea"/>
              </a:rPr>
              <a:t>报销所需资料</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1.派出单位公务来函（或通知文件）</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2.国内公务接待审批单及清单或工作餐费审批单及清单</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3.公务卡或其他银行结算凭据</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4.归口管理部门书面审批意见</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5.其他根据实际审核要求需要补充的资料等。</a:t>
            </a:r>
            <a:endParaRPr lang="en-US" altLang="zh-CN" sz="2800" b="1" dirty="0" smtClean="0">
              <a:solidFill>
                <a:schemeClr val="bg1"/>
              </a:solidFill>
              <a:latin typeface="+mn-ea"/>
            </a:endParaRPr>
          </a:p>
          <a:p>
            <a:pPr>
              <a:lnSpc>
                <a:spcPct val="150000"/>
              </a:lnSpc>
              <a:buClr>
                <a:srgbClr val="C00000"/>
              </a:buClr>
              <a:buSzPct val="75000"/>
              <a:buFont typeface="Wingdings 3" panose="05040102010807070707" pitchFamily="18" charset="2"/>
              <a:buNone/>
            </a:pPr>
            <a:endParaRPr lang="en-US" altLang="zh-CN" sz="2800" b="1" dirty="0" smtClean="0">
              <a:solidFill>
                <a:schemeClr val="bg1"/>
              </a:solidFill>
              <a:latin typeface="+mn-ea"/>
            </a:endParaRPr>
          </a:p>
        </p:txBody>
      </p:sp>
      <p:sp>
        <p:nvSpPr>
          <p:cNvPr id="4" name="文本框 3"/>
          <p:cNvSpPr txBox="1"/>
          <p:nvPr/>
        </p:nvSpPr>
        <p:spPr>
          <a:xfrm>
            <a:off x="178668" y="62336"/>
            <a:ext cx="7124065" cy="583565"/>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3200" b="1" dirty="0" smtClean="0">
                <a:solidFill>
                  <a:srgbClr val="FF0000"/>
                </a:solidFill>
                <a:latin typeface="张海山锐线体简" panose="02000000000000000000" pitchFamily="2" charset="-122"/>
                <a:ea typeface="张海山锐线体简" panose="02000000000000000000" pitchFamily="2" charset="-122"/>
                <a:sym typeface="+mn-ea"/>
              </a:rPr>
              <a:t>公务接待费（“三公”经费控制指标）</a:t>
            </a:r>
            <a:endParaRPr lang="zh-CN" altLang="en-US" sz="3200" b="1" dirty="0">
              <a:solidFill>
                <a:srgbClr val="FF0000"/>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866880" cy="559869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74295" y="975360"/>
            <a:ext cx="11686540" cy="5404365"/>
          </a:xfrm>
          <a:prstGeom prst="rect">
            <a:avLst/>
          </a:prstGeom>
          <a:noFill/>
        </p:spPr>
        <p:txBody>
          <a:bodyPr wrap="square" rtlCol="0">
            <a:spAutoFit/>
          </a:bodyPr>
          <a:lstStyle/>
          <a:p>
            <a:pPr marL="273050" marR="0" lvl="0" indent="-273050" algn="l" defTabSz="914400" rtl="0" eaLnBrk="1" fontAlgn="base" latinLnBrk="0" hangingPunct="1">
              <a:lnSpc>
                <a:spcPct val="125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注意事项</a:t>
            </a:r>
            <a:endParaRPr kumimoji="0" lang="en-US" altLang="zh-CN" sz="2800" b="1" i="0" u="none" strike="noStrike" kern="1200" cap="none" spc="0" normalizeH="0" baseline="0" dirty="0" smtClean="0">
              <a:solidFill>
                <a:schemeClr val="bg1"/>
              </a:solidFill>
              <a:latin typeface="+mn-ea"/>
            </a:endParaRPr>
          </a:p>
          <a:p>
            <a:pPr marL="273050" marR="0" lvl="0" indent="0" algn="l" defTabSz="914400" rtl="0" fontAlgn="base">
              <a:lnSpc>
                <a:spcPct val="125000"/>
              </a:lnSpc>
              <a:spcBef>
                <a:spcPts val="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1.遵循一事一结原则，一次只能报销一次接待</a:t>
            </a:r>
            <a:r>
              <a:rPr lang="zh-CN" altLang="en-US" sz="2800" b="1" dirty="0" smtClean="0">
                <a:solidFill>
                  <a:schemeClr val="bg1"/>
                </a:solidFill>
                <a:latin typeface="+mn-ea"/>
                <a:sym typeface="+mn-ea"/>
              </a:rPr>
              <a:t>或</a:t>
            </a:r>
            <a:r>
              <a:rPr lang="en-US" altLang="zh-CN" sz="2800" b="1" dirty="0" err="1" smtClean="0">
                <a:solidFill>
                  <a:schemeClr val="bg1"/>
                </a:solidFill>
                <a:latin typeface="+mn-ea"/>
                <a:sym typeface="+mn-ea"/>
              </a:rPr>
              <a:t>工作餐费，按每次报销分别签字审批</a:t>
            </a:r>
            <a:r>
              <a:rPr lang="en-US" altLang="zh-CN" sz="2800" b="1" dirty="0" smtClean="0">
                <a:solidFill>
                  <a:schemeClr val="bg1"/>
                </a:solidFill>
                <a:latin typeface="+mn-ea"/>
                <a:sym typeface="+mn-ea"/>
              </a:rPr>
              <a:t>。</a:t>
            </a:r>
            <a:endParaRPr kumimoji="0" lang="en-US" altLang="zh-CN" sz="2800" b="1" i="0" u="none" strike="noStrike" kern="1200" cap="none" spc="0" normalizeH="0" baseline="0" dirty="0" smtClean="0">
              <a:solidFill>
                <a:schemeClr val="bg1"/>
              </a:solidFill>
              <a:latin typeface="+mn-ea"/>
            </a:endParaRPr>
          </a:p>
          <a:p>
            <a:pPr marL="273050" marR="0" lvl="0" indent="0" algn="l" defTabSz="914400" rtl="0" fontAlgn="base">
              <a:lnSpc>
                <a:spcPct val="125000"/>
              </a:lnSpc>
              <a:spcBef>
                <a:spcPts val="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2.同城接待暂不报销，待校办出台修订管理细则后确定是否报销。</a:t>
            </a:r>
            <a:endParaRPr kumimoji="0" lang="en-US" altLang="zh-CN" sz="2800" b="1" i="0" u="none" strike="noStrike" kern="1200" cap="none" spc="0" normalizeH="0" baseline="0" dirty="0" smtClean="0">
              <a:solidFill>
                <a:schemeClr val="bg1"/>
              </a:solidFill>
              <a:latin typeface="+mn-ea"/>
            </a:endParaRPr>
          </a:p>
          <a:p>
            <a:pPr marL="273050" marR="0" lvl="0" indent="0" algn="l" defTabSz="914400" rtl="0" fontAlgn="base">
              <a:lnSpc>
                <a:spcPct val="125000"/>
              </a:lnSpc>
              <a:spcBef>
                <a:spcPts val="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3.工作餐</a:t>
            </a:r>
            <a:r>
              <a:rPr lang="zh-CN" altLang="en-US" sz="2800" b="1" dirty="0" smtClean="0">
                <a:solidFill>
                  <a:schemeClr val="bg1"/>
                </a:solidFill>
                <a:latin typeface="+mn-ea"/>
                <a:sym typeface="+mn-ea"/>
              </a:rPr>
              <a:t>在学校出台的公务接待管理办法工作餐标准内暂</a:t>
            </a:r>
            <a:r>
              <a:rPr lang="en-US" altLang="zh-CN" sz="2800" b="1" dirty="0" smtClean="0">
                <a:solidFill>
                  <a:schemeClr val="bg1"/>
                </a:solidFill>
                <a:latin typeface="+mn-ea"/>
                <a:sym typeface="+mn-ea"/>
              </a:rPr>
              <a:t>按顿数核算，超过校内早餐10元/顿人，中餐、晚餐20元/顿人，校外早餐20元/顿人，中餐、晚餐30元/顿人则暂不报销，待校办出台修订管理细则后确定是否报销。</a:t>
            </a:r>
            <a:endParaRPr kumimoji="0" lang="en-US" altLang="zh-CN" sz="2800" b="1" i="0" u="none" strike="noStrike" kern="1200" cap="none" spc="0" normalizeH="0" baseline="0" dirty="0" smtClean="0">
              <a:solidFill>
                <a:schemeClr val="bg1"/>
              </a:solidFill>
              <a:latin typeface="+mn-ea"/>
            </a:endParaRPr>
          </a:p>
          <a:p>
            <a:pPr marL="273050" marR="0" lvl="0" indent="0" algn="l" defTabSz="914400" rtl="0" fontAlgn="base">
              <a:lnSpc>
                <a:spcPct val="125000"/>
              </a:lnSpc>
              <a:spcBef>
                <a:spcPts val="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4.接待清单需填列完整，包括接待事项、接待人员姓名、职务职称、陪同人员以及标准等。</a:t>
            </a:r>
            <a:r>
              <a:rPr lang="en-US" altLang="zh-CN" sz="2800" b="1" dirty="0" err="1" smtClean="0">
                <a:solidFill>
                  <a:schemeClr val="bg1"/>
                </a:solidFill>
                <a:latin typeface="+mn-ea"/>
                <a:sym typeface="+mn-ea"/>
              </a:rPr>
              <a:t>不得擅自涂改，信息必须与原始清单一致</a:t>
            </a:r>
            <a:r>
              <a:rPr lang="en-US" altLang="zh-CN" sz="2800" b="1" dirty="0" smtClean="0">
                <a:solidFill>
                  <a:schemeClr val="bg1"/>
                </a:solidFill>
                <a:latin typeface="+mn-ea"/>
                <a:sym typeface="+mn-ea"/>
              </a:rPr>
              <a:t>。</a:t>
            </a:r>
            <a:endParaRPr kumimoji="0" lang="en-US" altLang="zh-CN" sz="2800" b="1" i="0" u="none" strike="noStrike" kern="1200" cap="none" spc="0" normalizeH="0" baseline="0" dirty="0" smtClean="0">
              <a:solidFill>
                <a:schemeClr val="bg1"/>
              </a:solidFill>
              <a:latin typeface="+mn-ea"/>
            </a:endParaRPr>
          </a:p>
        </p:txBody>
      </p:sp>
      <p:sp>
        <p:nvSpPr>
          <p:cNvPr id="4" name="文本框 3"/>
          <p:cNvSpPr txBox="1"/>
          <p:nvPr/>
        </p:nvSpPr>
        <p:spPr>
          <a:xfrm>
            <a:off x="178668" y="62336"/>
            <a:ext cx="7124065" cy="583565"/>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3200" b="1" dirty="0">
                <a:solidFill>
                  <a:srgbClr val="FF0000"/>
                </a:solidFill>
                <a:latin typeface="张海山锐线体简" panose="02000000000000000000" pitchFamily="2" charset="-122"/>
                <a:ea typeface="张海山锐线体简" panose="02000000000000000000" pitchFamily="2" charset="-122"/>
                <a:sym typeface="+mn-ea"/>
              </a:rPr>
              <a:t>公务接待费（“三公”经费控制指标）</a:t>
            </a:r>
            <a:endParaRPr lang="zh-CN" altLang="en-US" sz="3200" b="1" dirty="0">
              <a:solidFill>
                <a:srgbClr val="FF0000"/>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0" y="1033417"/>
            <a:ext cx="12192000" cy="562726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73050" y="1027430"/>
            <a:ext cx="11807190" cy="5324535"/>
          </a:xfrm>
          <a:prstGeom prst="rect">
            <a:avLst/>
          </a:prstGeom>
          <a:noFill/>
        </p:spPr>
        <p:txBody>
          <a:bodyPr wrap="square" rtlCol="0">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管理规定</a:t>
            </a:r>
            <a:endParaRPr lang="en-US" altLang="zh-CN" sz="2800" b="1" kern="1200" dirty="0" smtClean="0">
              <a:solidFill>
                <a:schemeClr val="bg1"/>
              </a:solidFill>
              <a:latin typeface="+mn-ea"/>
            </a:endParaRPr>
          </a:p>
          <a:p>
            <a:pPr fontAlgn="auto">
              <a:lnSpc>
                <a:spcPct val="100000"/>
              </a:lnSpc>
              <a:buClr>
                <a:srgbClr val="C00000"/>
              </a:buClr>
              <a:buSzPct val="75000"/>
              <a:buFont typeface="Wingdings 3" panose="05040102010807070707" pitchFamily="18" charset="2"/>
              <a:buNone/>
            </a:pPr>
            <a:r>
              <a:rPr lang="en-US" altLang="zh-CN" sz="2400" b="1" dirty="0" smtClean="0">
                <a:solidFill>
                  <a:schemeClr val="bg1"/>
                </a:solidFill>
                <a:latin typeface="+mn-ea"/>
                <a:sym typeface="+mn-ea"/>
              </a:rPr>
              <a:t>1.归口管理：</a:t>
            </a:r>
            <a:r>
              <a:rPr lang="zh-CN" altLang="en-US" sz="2400" b="1" dirty="0" smtClean="0">
                <a:solidFill>
                  <a:schemeClr val="bg1"/>
                </a:solidFill>
                <a:latin typeface="+mn-ea"/>
                <a:sym typeface="+mn-ea"/>
              </a:rPr>
              <a:t>对外合作交流处；</a:t>
            </a:r>
            <a:endParaRPr lang="en-US" altLang="zh-CN" sz="2400" b="1" kern="1200" dirty="0" smtClean="0">
              <a:solidFill>
                <a:schemeClr val="bg1"/>
              </a:solidFill>
              <a:latin typeface="+mn-ea"/>
            </a:endParaRPr>
          </a:p>
          <a:p>
            <a:pPr fontAlgn="auto">
              <a:lnSpc>
                <a:spcPct val="100000"/>
              </a:lnSpc>
              <a:buClr>
                <a:srgbClr val="C00000"/>
              </a:buClr>
              <a:buSzPct val="75000"/>
              <a:buFont typeface="Wingdings 3" panose="05040102010807070707" pitchFamily="18" charset="2"/>
              <a:buNone/>
            </a:pPr>
            <a:r>
              <a:rPr lang="en-US" altLang="zh-CN" sz="2400" b="1" dirty="0" smtClean="0">
                <a:solidFill>
                  <a:schemeClr val="bg1"/>
                </a:solidFill>
                <a:latin typeface="+mn-ea"/>
                <a:sym typeface="+mn-ea"/>
              </a:rPr>
              <a:t>2.执行上级、学校有关</a:t>
            </a:r>
            <a:r>
              <a:rPr lang="zh-CN" altLang="en-US" sz="2400" b="1" dirty="0" smtClean="0">
                <a:solidFill>
                  <a:schemeClr val="bg1"/>
                </a:solidFill>
                <a:latin typeface="+mn-ea"/>
                <a:sym typeface="+mn-ea"/>
              </a:rPr>
              <a:t>外事</a:t>
            </a:r>
            <a:r>
              <a:rPr lang="en-US" altLang="zh-CN" sz="2400" b="1" dirty="0" err="1" smtClean="0">
                <a:solidFill>
                  <a:schemeClr val="bg1"/>
                </a:solidFill>
                <a:latin typeface="+mn-ea"/>
                <a:sym typeface="+mn-ea"/>
              </a:rPr>
              <a:t>接待管理规定，学校财务审批制度等相关规定</a:t>
            </a:r>
            <a:r>
              <a:rPr lang="en-US" altLang="zh-CN" sz="2400" b="1" dirty="0" smtClean="0">
                <a:solidFill>
                  <a:schemeClr val="bg1"/>
                </a:solidFill>
                <a:latin typeface="+mn-ea"/>
                <a:sym typeface="+mn-ea"/>
              </a:rPr>
              <a:t>。</a:t>
            </a:r>
          </a:p>
          <a:p>
            <a:pPr marL="273050" marR="0" lvl="0" indent="-273050" algn="l" defTabSz="914400" rtl="0" eaLnBrk="1" fontAlgn="base" latinLnBrk="0" hangingPunct="1">
              <a:lnSpc>
                <a:spcPct val="100000"/>
              </a:lnSpc>
              <a:spcBef>
                <a:spcPts val="2400"/>
              </a:spcBef>
              <a:spcAft>
                <a:spcPct val="0"/>
              </a:spcAft>
              <a:buClr>
                <a:schemeClr val="accent1"/>
              </a:buClr>
              <a:buSzPct val="76000"/>
              <a:buFont typeface="Wingdings 3" panose="05040102010807070707" pitchFamily="18" charset="2"/>
              <a:buChar char=""/>
              <a:defRPr/>
            </a:pPr>
            <a:r>
              <a:rPr lang="en-US" altLang="zh-CN" sz="2800" b="1" dirty="0" err="1" smtClean="0">
                <a:solidFill>
                  <a:schemeClr val="bg1"/>
                </a:solidFill>
                <a:latin typeface="+mn-ea"/>
                <a:sym typeface="+mn-ea"/>
              </a:rPr>
              <a:t>报销所需资料</a:t>
            </a:r>
            <a:r>
              <a:rPr lang="en-US" altLang="zh-CN" sz="2800" b="1" dirty="0" smtClean="0">
                <a:solidFill>
                  <a:schemeClr val="bg1"/>
                </a:solidFill>
                <a:latin typeface="+mn-ea"/>
                <a:sym typeface="+mn-ea"/>
              </a:rPr>
              <a:t>:</a:t>
            </a:r>
            <a:endParaRPr lang="en-US" altLang="zh-CN" sz="2800" b="1" kern="1200" dirty="0" smtClean="0">
              <a:solidFill>
                <a:schemeClr val="bg1"/>
              </a:solidFill>
              <a:latin typeface="+mn-ea"/>
            </a:endParaRPr>
          </a:p>
          <a:p>
            <a:pPr>
              <a:buSzPct val="76000"/>
            </a:pPr>
            <a:r>
              <a:rPr lang="en-US" altLang="zh-CN" sz="2400" b="1" dirty="0" smtClean="0">
                <a:solidFill>
                  <a:schemeClr val="bg1"/>
                </a:solidFill>
                <a:latin typeface="+mn-ea"/>
                <a:sym typeface="+mn-ea"/>
              </a:rPr>
              <a:t>1.</a:t>
            </a:r>
            <a:r>
              <a:rPr lang="zh-CN" altLang="en-US" sz="2400" b="1" dirty="0" smtClean="0">
                <a:solidFill>
                  <a:schemeClr val="bg1"/>
                </a:solidFill>
                <a:latin typeface="+mn-ea"/>
                <a:sym typeface="+mn-ea"/>
              </a:rPr>
              <a:t>外事</a:t>
            </a:r>
            <a:r>
              <a:rPr lang="en-US" altLang="zh-CN" sz="2400" b="1" dirty="0" err="1" smtClean="0">
                <a:solidFill>
                  <a:schemeClr val="bg1"/>
                </a:solidFill>
                <a:latin typeface="+mn-ea"/>
                <a:sym typeface="+mn-ea"/>
              </a:rPr>
              <a:t>接待审批单</a:t>
            </a:r>
            <a:r>
              <a:rPr lang="zh-CN" altLang="en-US" sz="2400" b="1" dirty="0" smtClean="0">
                <a:solidFill>
                  <a:schemeClr val="bg1"/>
                </a:solidFill>
                <a:latin typeface="+mn-ea"/>
                <a:sym typeface="+mn-ea"/>
              </a:rPr>
              <a:t>；</a:t>
            </a:r>
            <a:endParaRPr lang="en-US" altLang="zh-CN" sz="2400" b="1" kern="1200" dirty="0" smtClean="0">
              <a:solidFill>
                <a:schemeClr val="bg1"/>
              </a:solidFill>
              <a:latin typeface="+mn-ea"/>
            </a:endParaRPr>
          </a:p>
          <a:p>
            <a:pPr>
              <a:buSzPct val="76000"/>
            </a:pPr>
            <a:r>
              <a:rPr lang="en-US" altLang="zh-CN" sz="2400" b="1" dirty="0" smtClean="0">
                <a:solidFill>
                  <a:schemeClr val="bg1"/>
                </a:solidFill>
                <a:latin typeface="+mn-ea"/>
                <a:sym typeface="+mn-ea"/>
              </a:rPr>
              <a:t>2.</a:t>
            </a:r>
            <a:r>
              <a:rPr lang="zh-CN" altLang="en-US" sz="2400" b="1" dirty="0" smtClean="0">
                <a:solidFill>
                  <a:schemeClr val="bg1"/>
                </a:solidFill>
                <a:latin typeface="+mn-ea"/>
                <a:sym typeface="+mn-ea"/>
              </a:rPr>
              <a:t>邀请（接洽）函件及翻译件；</a:t>
            </a:r>
            <a:endParaRPr lang="en-US" altLang="zh-CN" sz="2400" b="1" dirty="0" smtClean="0">
              <a:solidFill>
                <a:schemeClr val="bg1"/>
              </a:solidFill>
              <a:latin typeface="+mn-ea"/>
              <a:sym typeface="+mn-ea"/>
            </a:endParaRPr>
          </a:p>
          <a:p>
            <a:pPr>
              <a:buSzPct val="76000"/>
            </a:pPr>
            <a:r>
              <a:rPr lang="en-US" altLang="zh-CN" sz="2400" b="1" kern="1200" dirty="0" smtClean="0">
                <a:solidFill>
                  <a:schemeClr val="bg1"/>
                </a:solidFill>
                <a:latin typeface="+mn-ea"/>
                <a:sym typeface="+mn-ea"/>
              </a:rPr>
              <a:t>3.</a:t>
            </a:r>
            <a:r>
              <a:rPr lang="zh-CN" altLang="en-US" sz="2400" b="1" kern="1200" dirty="0" smtClean="0">
                <a:solidFill>
                  <a:schemeClr val="bg1"/>
                </a:solidFill>
                <a:latin typeface="+mn-ea"/>
                <a:sym typeface="+mn-ea"/>
              </a:rPr>
              <a:t>外事接待报销单及相关原始票据等</a:t>
            </a:r>
            <a:endParaRPr lang="en-US" altLang="zh-CN" sz="2400" b="1" kern="1200" dirty="0" smtClean="0">
              <a:solidFill>
                <a:schemeClr val="bg1"/>
              </a:solidFill>
              <a:latin typeface="+mn-ea"/>
            </a:endParaRPr>
          </a:p>
          <a:p>
            <a:pPr>
              <a:buSzPct val="76000"/>
            </a:pPr>
            <a:r>
              <a:rPr lang="en-US" altLang="zh-CN" sz="2400" b="1" dirty="0" smtClean="0">
                <a:solidFill>
                  <a:schemeClr val="bg1"/>
                </a:solidFill>
                <a:latin typeface="+mn-ea"/>
                <a:sym typeface="+mn-ea"/>
              </a:rPr>
              <a:t>4.公务卡或其他银行结算凭据</a:t>
            </a:r>
            <a:r>
              <a:rPr lang="zh-CN" altLang="en-US" sz="2400" b="1" dirty="0" smtClean="0">
                <a:solidFill>
                  <a:schemeClr val="bg1"/>
                </a:solidFill>
                <a:latin typeface="+mn-ea"/>
                <a:sym typeface="+mn-ea"/>
              </a:rPr>
              <a:t>；</a:t>
            </a:r>
            <a:endParaRPr lang="en-US" altLang="zh-CN" sz="2400" b="1" dirty="0" smtClean="0">
              <a:solidFill>
                <a:schemeClr val="bg1"/>
              </a:solidFill>
              <a:latin typeface="+mn-ea"/>
              <a:sym typeface="+mn-ea"/>
            </a:endParaRPr>
          </a:p>
          <a:p>
            <a:pPr>
              <a:buSzPct val="76000"/>
            </a:pPr>
            <a:r>
              <a:rPr lang="en-US" altLang="zh-CN" sz="2400" b="1" dirty="0" smtClean="0">
                <a:solidFill>
                  <a:schemeClr val="bg1"/>
                </a:solidFill>
                <a:latin typeface="+mn-ea"/>
                <a:sym typeface="+mn-ea"/>
              </a:rPr>
              <a:t>5.其他根据实际审核要求需要补充的资料等。</a:t>
            </a:r>
            <a:endParaRPr lang="en-US" altLang="zh-CN" sz="2400" b="1" dirty="0" smtClean="0">
              <a:solidFill>
                <a:schemeClr val="bg1"/>
              </a:solidFill>
              <a:latin typeface="+mn-ea"/>
            </a:endParaRPr>
          </a:p>
          <a:p>
            <a:pPr marL="273050" lvl="0" fontAlgn="base">
              <a:spcAft>
                <a:spcPct val="0"/>
              </a:spcAft>
              <a:buClr>
                <a:schemeClr val="accent1"/>
              </a:buClr>
              <a:buSzPct val="76000"/>
              <a:buFont typeface="Wingdings 3" panose="05040102010807070707" pitchFamily="18" charset="2"/>
              <a:buChar char=""/>
              <a:defRPr/>
            </a:pPr>
            <a:r>
              <a:rPr lang="zh-CN" altLang="en-US" sz="2400" b="1" dirty="0" smtClean="0">
                <a:solidFill>
                  <a:schemeClr val="bg1"/>
                </a:solidFill>
                <a:latin typeface="+mn-ea"/>
                <a:sym typeface="+mn-ea"/>
              </a:rPr>
              <a:t>注意事项：</a:t>
            </a:r>
            <a:r>
              <a:rPr lang="en-US" altLang="zh-CN" sz="2400" b="1" dirty="0" smtClean="0">
                <a:solidFill>
                  <a:schemeClr val="bg1"/>
                </a:solidFill>
                <a:latin typeface="+mn-ea"/>
                <a:sym typeface="+mn-ea"/>
              </a:rPr>
              <a:t>1.</a:t>
            </a:r>
            <a:r>
              <a:rPr lang="zh-CN" altLang="en-US" sz="2400" b="1" dirty="0" smtClean="0">
                <a:solidFill>
                  <a:schemeClr val="bg1"/>
                </a:solidFill>
                <a:latin typeface="+mn-ea"/>
                <a:sym typeface="+mn-ea"/>
              </a:rPr>
              <a:t>开支范围</a:t>
            </a:r>
            <a:r>
              <a:rPr lang="en-US" altLang="zh-CN" sz="2400" b="1" dirty="0" smtClean="0">
                <a:solidFill>
                  <a:schemeClr val="bg1"/>
                </a:solidFill>
                <a:latin typeface="+mn-ea"/>
                <a:sym typeface="+mn-ea"/>
              </a:rPr>
              <a:t>只</a:t>
            </a:r>
            <a:r>
              <a:rPr lang="zh-CN" altLang="en-US" sz="2400" b="1" dirty="0" smtClean="0">
                <a:solidFill>
                  <a:schemeClr val="bg1"/>
                </a:solidFill>
                <a:latin typeface="+mn-ea"/>
                <a:sym typeface="+mn-ea"/>
              </a:rPr>
              <a:t>包括</a:t>
            </a:r>
            <a:r>
              <a:rPr lang="en-US" altLang="zh-CN" sz="2400" b="1" dirty="0" err="1" smtClean="0">
                <a:solidFill>
                  <a:schemeClr val="bg1"/>
                </a:solidFill>
                <a:latin typeface="+mn-ea"/>
                <a:sym typeface="+mn-ea"/>
              </a:rPr>
              <a:t>日常伙食、宴请、住宿、交通、赠礼五项费用</a:t>
            </a:r>
            <a:r>
              <a:rPr lang="en-US" altLang="zh-CN" sz="2400" b="1" dirty="0" smtClean="0">
                <a:solidFill>
                  <a:schemeClr val="bg1"/>
                </a:solidFill>
                <a:latin typeface="+mn-ea"/>
                <a:sym typeface="+mn-ea"/>
              </a:rPr>
              <a:t>，</a:t>
            </a:r>
          </a:p>
          <a:p>
            <a:pPr marL="273050" lvl="0" fontAlgn="base">
              <a:spcAft>
                <a:spcPct val="0"/>
              </a:spcAft>
              <a:buClr>
                <a:schemeClr val="accent1"/>
              </a:buClr>
              <a:buSzPct val="76000"/>
              <a:defRPr/>
            </a:pPr>
            <a:r>
              <a:rPr lang="en-US" altLang="zh-CN" sz="2400" b="1" dirty="0" smtClean="0">
                <a:solidFill>
                  <a:schemeClr val="bg1"/>
                </a:solidFill>
                <a:latin typeface="+mn-ea"/>
                <a:sym typeface="+mn-ea"/>
              </a:rPr>
              <a:t>           </a:t>
            </a:r>
            <a:r>
              <a:rPr lang="en-US" altLang="zh-CN" sz="2400" b="1" dirty="0" err="1" smtClean="0">
                <a:solidFill>
                  <a:schemeClr val="bg1"/>
                </a:solidFill>
                <a:latin typeface="+mn-ea"/>
                <a:sym typeface="+mn-ea"/>
              </a:rPr>
              <a:t>其他不予报销</a:t>
            </a:r>
            <a:r>
              <a:rPr lang="en-US" altLang="zh-CN" sz="2400" b="1" dirty="0" smtClean="0">
                <a:solidFill>
                  <a:schemeClr val="bg1"/>
                </a:solidFill>
                <a:latin typeface="+mn-ea"/>
                <a:sym typeface="+mn-ea"/>
              </a:rPr>
              <a:t>。</a:t>
            </a:r>
          </a:p>
          <a:p>
            <a:pPr marL="1973580" lvl="0" indent="-452755" fontAlgn="base">
              <a:spcAft>
                <a:spcPct val="0"/>
              </a:spcAft>
              <a:buClr>
                <a:schemeClr val="accent1"/>
              </a:buClr>
              <a:buSzPct val="76000"/>
              <a:defRPr/>
            </a:pPr>
            <a:r>
              <a:rPr lang="en-US" altLang="zh-CN" sz="2400" b="1" dirty="0" smtClean="0">
                <a:solidFill>
                  <a:schemeClr val="bg1"/>
                </a:solidFill>
                <a:latin typeface="+mn-ea"/>
                <a:sym typeface="+mn-ea"/>
              </a:rPr>
              <a:t>   2.</a:t>
            </a:r>
            <a:r>
              <a:rPr lang="zh-CN" altLang="en-US" sz="2400" b="1" dirty="0" smtClean="0">
                <a:solidFill>
                  <a:schemeClr val="bg1"/>
                </a:solidFill>
                <a:latin typeface="+mn-ea"/>
                <a:sym typeface="+mn-ea"/>
              </a:rPr>
              <a:t>注意接待餐标准、接待人数、接待天数及赠礼对象等应对照相关规定。</a:t>
            </a:r>
            <a:endParaRPr lang="en-US" altLang="zh-CN" sz="2400" b="1" dirty="0" smtClean="0">
              <a:solidFill>
                <a:schemeClr val="bg1"/>
              </a:solidFill>
              <a:latin typeface="+mn-ea"/>
            </a:endParaRPr>
          </a:p>
        </p:txBody>
      </p:sp>
      <p:sp>
        <p:nvSpPr>
          <p:cNvPr id="4" name="文本框 3"/>
          <p:cNvSpPr txBox="1"/>
          <p:nvPr/>
        </p:nvSpPr>
        <p:spPr>
          <a:xfrm>
            <a:off x="178668" y="62336"/>
            <a:ext cx="7188186" cy="584775"/>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3200" b="1" dirty="0" smtClean="0">
                <a:solidFill>
                  <a:srgbClr val="FF0000"/>
                </a:solidFill>
                <a:latin typeface="张海山锐线体简" panose="02000000000000000000" pitchFamily="2" charset="-122"/>
                <a:ea typeface="张海山锐线体简" panose="02000000000000000000" pitchFamily="2" charset="-122"/>
                <a:sym typeface="+mn-ea"/>
              </a:rPr>
              <a:t>外事接待费（“三公”经费控制指标）</a:t>
            </a:r>
            <a:endParaRPr lang="zh-CN" altLang="en-US" sz="3200" b="1" dirty="0">
              <a:solidFill>
                <a:srgbClr val="FF0000"/>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31445" y="974724"/>
            <a:ext cx="11929745" cy="576296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1019810"/>
            <a:ext cx="6773712" cy="5632311"/>
          </a:xfrm>
          <a:prstGeom prst="rect">
            <a:avLst/>
          </a:prstGeom>
          <a:noFill/>
        </p:spPr>
        <p:txBody>
          <a:bodyPr wrap="square" rtlCol="0">
            <a:spAutoFit/>
          </a:bodyPr>
          <a:lstStyle/>
          <a:p>
            <a:pPr marL="273050" marR="0" lvl="0" indent="0" algn="l" defTabSz="914400" rtl="0" fontAlgn="base">
              <a:lnSpc>
                <a:spcPct val="125000"/>
              </a:lnSpc>
              <a:spcBef>
                <a:spcPts val="0"/>
              </a:spcBef>
              <a:spcAft>
                <a:spcPct val="0"/>
              </a:spcAft>
              <a:buClr>
                <a:schemeClr val="accent1"/>
              </a:buClr>
              <a:buSzPct val="76000"/>
              <a:buFont typeface="Wingdings 3" panose="05040102010807070707" pitchFamily="18" charset="2"/>
              <a:buChar char=""/>
              <a:defRPr/>
            </a:pPr>
            <a:r>
              <a:rPr lang="en-US" altLang="zh-CN" sz="2400" b="1" dirty="0" smtClean="0">
                <a:solidFill>
                  <a:schemeClr val="bg1"/>
                </a:solidFill>
                <a:latin typeface="+mn-ea"/>
                <a:sym typeface="+mn-ea"/>
              </a:rPr>
              <a:t>报销所需资料</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1.因公临时出国（境）申请审批表</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2.因公临时出国任务和预算审批意见表</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3.因公短期出国（境）任务备案表</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4.出国任务批件</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5.外汇指标计划审批表</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6.用汇申请书</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7.邀请函</a:t>
            </a: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8.国际机票</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9.住宿票清单及付款凭据</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10.出国经费登记表</a:t>
            </a:r>
            <a:endParaRPr kumimoji="0" lang="en-US" altLang="zh-CN" sz="2400" b="1" i="0" u="none" strike="noStrike" kern="1200" cap="none" spc="0" normalizeH="0" baseline="0" dirty="0" smtClean="0">
              <a:solidFill>
                <a:schemeClr val="bg1"/>
              </a:solidFill>
              <a:latin typeface="+mn-ea"/>
            </a:endParaRPr>
          </a:p>
          <a:p>
            <a:pPr marL="457200" marR="0" lvl="0" indent="0" algn="l" defTabSz="914400" rtl="0" fontAlgn="base">
              <a:lnSpc>
                <a:spcPct val="125000"/>
              </a:lnSpc>
              <a:spcBef>
                <a:spcPts val="0"/>
              </a:spcBef>
              <a:spcAft>
                <a:spcPct val="0"/>
              </a:spcAft>
              <a:buClr>
                <a:srgbClr val="C00000"/>
              </a:buClr>
              <a:buSzPct val="75000"/>
              <a:buFont typeface="Wingdings 3" panose="05040102010807070707" pitchFamily="18" charset="2"/>
              <a:buNone/>
              <a:defRPr/>
            </a:pPr>
            <a:r>
              <a:rPr lang="en-US" altLang="zh-CN" sz="2400" b="1" dirty="0" smtClean="0">
                <a:solidFill>
                  <a:schemeClr val="bg1"/>
                </a:solidFill>
                <a:latin typeface="+mn-ea"/>
                <a:sym typeface="+mn-ea"/>
              </a:rPr>
              <a:t>11.其他根据实际审核要求需要补充</a:t>
            </a:r>
            <a:r>
              <a:rPr lang="zh-CN" altLang="en-US" sz="2400" b="1" dirty="0" smtClean="0">
                <a:solidFill>
                  <a:schemeClr val="bg1"/>
                </a:solidFill>
                <a:latin typeface="+mn-ea"/>
                <a:sym typeface="+mn-ea"/>
              </a:rPr>
              <a:t>的</a:t>
            </a:r>
            <a:r>
              <a:rPr lang="en-US" altLang="zh-CN" sz="2400" b="1" dirty="0" err="1" smtClean="0">
                <a:solidFill>
                  <a:schemeClr val="bg1"/>
                </a:solidFill>
                <a:latin typeface="+mn-ea"/>
                <a:sym typeface="+mn-ea"/>
              </a:rPr>
              <a:t>资料等</a:t>
            </a:r>
            <a:r>
              <a:rPr lang="en-US" altLang="zh-CN" sz="2400" b="1" dirty="0" smtClean="0">
                <a:solidFill>
                  <a:schemeClr val="bg1"/>
                </a:solidFill>
                <a:latin typeface="+mn-ea"/>
                <a:sym typeface="+mn-ea"/>
              </a:rPr>
              <a:t>。</a:t>
            </a:r>
          </a:p>
        </p:txBody>
      </p:sp>
      <p:sp>
        <p:nvSpPr>
          <p:cNvPr id="4" name="文本框 3"/>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pPr algn="l"/>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因公出国（境）费（“三公”经费控制指标）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
        <p:nvSpPr>
          <p:cNvPr id="5" name="文本框 4"/>
          <p:cNvSpPr txBox="1"/>
          <p:nvPr/>
        </p:nvSpPr>
        <p:spPr>
          <a:xfrm>
            <a:off x="6660681" y="1875992"/>
            <a:ext cx="5128093" cy="3883755"/>
          </a:xfrm>
          <a:prstGeom prst="rect">
            <a:avLst/>
          </a:prstGeom>
          <a:solidFill>
            <a:schemeClr val="accent1">
              <a:lumMod val="20000"/>
              <a:lumOff val="80000"/>
            </a:schemeClr>
          </a:solidFill>
        </p:spPr>
        <p:txBody>
          <a:bodyPr wrap="square" rtlCol="0">
            <a:spAutoFit/>
          </a:bodyPr>
          <a:lstStyle/>
          <a:p>
            <a:pPr marL="273050" marR="0" lvl="0" algn="l" defTabSz="914400" rtl="0" fontAlgn="base" latinLnBrk="0">
              <a:lnSpc>
                <a:spcPct val="150000"/>
              </a:lnSpc>
              <a:spcBef>
                <a:spcPts val="0"/>
              </a:spcBef>
              <a:buClr>
                <a:schemeClr val="accent1"/>
              </a:buClr>
              <a:buSzPct val="76000"/>
              <a:buFont typeface="Wingdings 3" panose="05040102010807070707" pitchFamily="18" charset="2"/>
              <a:buChar char=""/>
              <a:defRPr/>
            </a:pPr>
            <a:r>
              <a:rPr lang="en-US" altLang="zh-CN" sz="2400" b="1" dirty="0" smtClean="0">
                <a:latin typeface="+mn-ea"/>
                <a:sym typeface="+mn-ea"/>
              </a:rPr>
              <a:t>注意事项：</a:t>
            </a:r>
          </a:p>
          <a:p>
            <a:pPr marL="273050" marR="0" lvl="0" algn="l" defTabSz="914400" rtl="0" fontAlgn="base" latinLnBrk="0">
              <a:lnSpc>
                <a:spcPct val="150000"/>
              </a:lnSpc>
              <a:spcBef>
                <a:spcPts val="0"/>
              </a:spcBef>
              <a:buClr>
                <a:schemeClr val="accent1"/>
              </a:buClr>
              <a:buSzPct val="76000"/>
              <a:buFont typeface="Wingdings 3" panose="05040102010807070707" pitchFamily="18" charset="2"/>
              <a:buChar char=""/>
              <a:defRPr/>
            </a:pPr>
            <a:r>
              <a:rPr lang="en-US" altLang="zh-CN" sz="2400" b="1" dirty="0" smtClean="0">
                <a:latin typeface="+mn-ea"/>
                <a:sym typeface="+mn-ea"/>
              </a:rPr>
              <a:t>1.归口管理部门对外合作交流处审批意见应明确：属于教学科研人员开展学术交流合作</a:t>
            </a:r>
            <a:r>
              <a:rPr lang="zh-CN" altLang="en-US" sz="2400" b="1" dirty="0" smtClean="0">
                <a:latin typeface="+mn-ea"/>
                <a:sym typeface="+mn-ea"/>
              </a:rPr>
              <a:t>非限量管理</a:t>
            </a:r>
            <a:r>
              <a:rPr lang="en-US" altLang="zh-CN" sz="2400" b="1" dirty="0" smtClean="0">
                <a:latin typeface="+mn-ea"/>
                <a:sym typeface="+mn-ea"/>
              </a:rPr>
              <a:t>，还是纳入“三公经费”国家工作人员因公临时出国限量管理范围。</a:t>
            </a:r>
          </a:p>
          <a:p>
            <a:pPr marL="273050" marR="0" lvl="0" algn="l" defTabSz="914400" rtl="0" fontAlgn="base" latinLnBrk="0">
              <a:lnSpc>
                <a:spcPct val="150000"/>
              </a:lnSpc>
              <a:spcBef>
                <a:spcPts val="0"/>
              </a:spcBef>
              <a:buClr>
                <a:schemeClr val="accent1"/>
              </a:buClr>
              <a:buSzPct val="76000"/>
              <a:buFont typeface="Wingdings 3" panose="05040102010807070707" pitchFamily="18" charset="2"/>
              <a:buChar char=""/>
              <a:defRPr/>
            </a:pPr>
            <a:r>
              <a:rPr lang="en-US" altLang="zh-CN" sz="2400" b="1" dirty="0" smtClean="0">
                <a:latin typeface="+mn-ea"/>
                <a:sym typeface="+mn-ea"/>
              </a:rPr>
              <a:t>2. </a:t>
            </a:r>
            <a:r>
              <a:rPr lang="en-US" altLang="zh-CN" sz="2400" b="1" dirty="0" err="1" smtClean="0">
                <a:latin typeface="+mn-ea"/>
                <a:sym typeface="+mn-ea"/>
              </a:rPr>
              <a:t>出国登记表</a:t>
            </a:r>
            <a:r>
              <a:rPr lang="zh-CN" altLang="en-US" sz="2400" b="1" dirty="0" smtClean="0">
                <a:latin typeface="+mn-ea"/>
                <a:sym typeface="+mn-ea"/>
              </a:rPr>
              <a:t>需</a:t>
            </a:r>
            <a:r>
              <a:rPr lang="en-US" altLang="zh-CN" sz="2400" b="1" dirty="0" err="1" smtClean="0">
                <a:latin typeface="+mn-ea"/>
                <a:sym typeface="+mn-ea"/>
              </a:rPr>
              <a:t>填列完整</a:t>
            </a:r>
            <a:r>
              <a:rPr lang="en-US" altLang="zh-CN" sz="2400" b="1" dirty="0" smtClean="0">
                <a:latin typeface="+mn-ea"/>
                <a:sym typeface="+mn-ea"/>
              </a:rPr>
              <a:t>。	</a:t>
            </a:r>
            <a:endParaRPr lang="en-US" altLang="zh-CN" sz="2400" b="1" dirty="0" smtClean="0">
              <a:latin typeface="+mn-ea"/>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29745" cy="490791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686540" cy="2985433"/>
          </a:xfrm>
          <a:prstGeom prst="rect">
            <a:avLst/>
          </a:prstGeom>
          <a:noFill/>
        </p:spPr>
        <p:txBody>
          <a:bodyPr wrap="square" rtlCol="0">
            <a:spAutoFit/>
          </a:bodyPr>
          <a:lstStyle/>
          <a:p>
            <a:pPr marL="273050" marR="0" lvl="0" indent="0" algn="l" defTabSz="914400" rtl="0" fontAlgn="base">
              <a:lnSpc>
                <a:spcPct val="100000"/>
              </a:lnSpc>
              <a:spcBef>
                <a:spcPts val="0"/>
              </a:spcBef>
              <a:spcAft>
                <a:spcPct val="0"/>
              </a:spcAft>
              <a:buClr>
                <a:schemeClr val="accent1"/>
              </a:buClr>
              <a:buSzPct val="76000"/>
              <a:buFont typeface="Wingdings 3" panose="05040102010807070707" pitchFamily="18" charset="2"/>
              <a:buNone/>
              <a:defRPr/>
            </a:pPr>
            <a:endParaRPr kumimoji="0" lang="en-US" altLang="zh-CN" sz="2000" b="1" i="0" u="none" strike="noStrike" kern="1200" cap="none" spc="0" normalizeH="0" baseline="0" dirty="0" smtClean="0">
              <a:solidFill>
                <a:schemeClr val="bg1"/>
              </a:solidFill>
              <a:latin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注意事项：</a:t>
            </a:r>
          </a:p>
          <a:p>
            <a:pPr>
              <a:buSzPct val="76000"/>
            </a:pPr>
            <a:r>
              <a:rPr lang="en-US" altLang="zh-CN" sz="2800" b="1" dirty="0" smtClean="0">
                <a:solidFill>
                  <a:schemeClr val="bg1"/>
                </a:solidFill>
                <a:latin typeface="+mn-ea"/>
                <a:sym typeface="+mn-ea"/>
              </a:rPr>
              <a:t>  1.归口管理：校</a:t>
            </a:r>
            <a:r>
              <a:rPr lang="zh-CN" altLang="en-US" sz="2800" b="1" dirty="0" smtClean="0">
                <a:solidFill>
                  <a:schemeClr val="bg1"/>
                </a:solidFill>
                <a:latin typeface="+mn-ea"/>
                <a:sym typeface="+mn-ea"/>
              </a:rPr>
              <a:t>长</a:t>
            </a:r>
            <a:r>
              <a:rPr lang="en-US" altLang="zh-CN" sz="2800" b="1" dirty="0" err="1" smtClean="0">
                <a:solidFill>
                  <a:schemeClr val="bg1"/>
                </a:solidFill>
                <a:latin typeface="+mn-ea"/>
                <a:sym typeface="+mn-ea"/>
              </a:rPr>
              <a:t>办公室</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  2.公务用车加油、维修均有相关规定</a:t>
            </a:r>
            <a:r>
              <a:rPr lang="zh-CN" altLang="en-US" sz="2800" b="1" dirty="0" smtClean="0">
                <a:solidFill>
                  <a:schemeClr val="bg1"/>
                </a:solidFill>
                <a:latin typeface="+mn-ea"/>
                <a:sym typeface="+mn-ea"/>
              </a:rPr>
              <a:t>。</a:t>
            </a:r>
          </a:p>
          <a:p>
            <a:pPr>
              <a:buSzPct val="76000"/>
            </a:pPr>
            <a:endParaRPr lang="en-US" altLang="zh-CN" sz="2800" b="1" dirty="0" smtClean="0">
              <a:solidFill>
                <a:schemeClr val="bg1"/>
              </a:solidFill>
              <a:latin typeface="+mn-ea"/>
              <a:sym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zh-CN" altLang="en-US" sz="2800" b="1" dirty="0" smtClean="0">
                <a:solidFill>
                  <a:schemeClr val="bg1"/>
                </a:solidFill>
                <a:latin typeface="+mn-ea"/>
                <a:sym typeface="+mn-ea"/>
              </a:rPr>
              <a:t>报销注意事项：</a:t>
            </a:r>
            <a:endParaRPr lang="en-US" altLang="zh-CN" sz="2000" b="1" kern="1200" dirty="0" smtClean="0">
              <a:solidFill>
                <a:schemeClr val="bg1"/>
              </a:solidFill>
              <a:latin typeface="+mn-ea"/>
              <a:ea typeface="+mn-ea"/>
            </a:endParaRPr>
          </a:p>
          <a:p>
            <a:pPr algn="l">
              <a:buSzPct val="76000"/>
              <a:buNone/>
            </a:pPr>
            <a:r>
              <a:rPr lang="en-US" altLang="zh-CN" sz="2800" b="1" dirty="0" smtClean="0">
                <a:solidFill>
                  <a:schemeClr val="bg1"/>
                </a:solidFill>
                <a:latin typeface="+mn-ea"/>
                <a:sym typeface="+mn-ea"/>
              </a:rPr>
              <a:t>  </a:t>
            </a:r>
            <a:r>
              <a:rPr lang="en-US" altLang="zh-CN" sz="2800" b="1" dirty="0" err="1" smtClean="0">
                <a:solidFill>
                  <a:schemeClr val="bg1"/>
                </a:solidFill>
                <a:latin typeface="+mn-ea"/>
                <a:sym typeface="+mn-ea"/>
              </a:rPr>
              <a:t>明细必须注明出差人、时间、地点、事由、标明车牌号</a:t>
            </a:r>
            <a:r>
              <a:rPr lang="en-US" altLang="zh-CN" sz="2800" b="1" dirty="0" smtClean="0">
                <a:solidFill>
                  <a:schemeClr val="bg1"/>
                </a:solidFill>
                <a:latin typeface="+mn-ea"/>
                <a:sym typeface="+mn-ea"/>
              </a:rPr>
              <a:t>。</a:t>
            </a:r>
            <a:endParaRPr lang="en-US" altLang="zh-CN" sz="2800" b="1" dirty="0" smtClean="0">
              <a:solidFill>
                <a:schemeClr val="bg1"/>
              </a:solidFill>
              <a:latin typeface="+mn-ea"/>
            </a:endParaRPr>
          </a:p>
        </p:txBody>
      </p:sp>
      <p:sp>
        <p:nvSpPr>
          <p:cNvPr id="4" name="文本框 3"/>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公务用车运行维护费（“三公”经费控制指标）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275771" y="1001486"/>
            <a:ext cx="11654972" cy="5079999"/>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34340" y="1751330"/>
            <a:ext cx="4662594" cy="3354765"/>
          </a:xfrm>
          <a:prstGeom prst="rect">
            <a:avLst/>
          </a:prstGeom>
          <a:noFill/>
        </p:spPr>
        <p:txBody>
          <a:bodyPr wrap="square" rtlCol="0">
            <a:spAutoFit/>
          </a:bodyPr>
          <a:lstStyle/>
          <a:p>
            <a:pPr marL="273050" marR="0" lvl="0" indent="0" algn="l" defTabSz="914400" rtl="0" fontAlgn="base">
              <a:lnSpc>
                <a:spcPct val="100000"/>
              </a:lnSpc>
              <a:spcBef>
                <a:spcPts val="600"/>
              </a:spcBef>
              <a:spcAft>
                <a:spcPct val="0"/>
              </a:spcAft>
              <a:buClr>
                <a:schemeClr val="accent1"/>
              </a:buClr>
              <a:buSzPct val="76000"/>
              <a:buFont typeface="Wingdings 3" panose="05040102010807070707" pitchFamily="18" charset="2"/>
              <a:buNone/>
              <a:defRPr/>
            </a:pPr>
            <a:r>
              <a:rPr lang="en-US" altLang="zh-CN" sz="2400" b="1" dirty="0" smtClean="0">
                <a:solidFill>
                  <a:schemeClr val="bg1"/>
                </a:solidFill>
                <a:latin typeface="+mn-ea"/>
                <a:sym typeface="+mn-ea"/>
              </a:rPr>
              <a:t> 财务现场报账时间：</a:t>
            </a:r>
            <a:endParaRPr kumimoji="0" lang="en-US" altLang="zh-CN" sz="2400" b="1" i="0" u="none" strike="noStrike" kern="1200" cap="none" spc="0" normalizeH="0" baseline="0" dirty="0" smtClean="0">
              <a:solidFill>
                <a:schemeClr val="bg1"/>
              </a:solidFill>
              <a:latin typeface="+mn-ea"/>
              <a:cs typeface="+mn-cs"/>
            </a:endParaRPr>
          </a:p>
          <a:p>
            <a:pPr marL="365760" marR="0" lvl="0" indent="0" algn="l" defTabSz="914400" rtl="0" fontAlgn="auto">
              <a:lnSpc>
                <a:spcPct val="100000"/>
              </a:lnSpc>
              <a:spcBef>
                <a:spcPts val="600"/>
              </a:spcBef>
              <a:spcAft>
                <a:spcPts val="0"/>
              </a:spcAft>
              <a:buClr>
                <a:srgbClr val="C00000"/>
              </a:buClr>
              <a:buSzPct val="80000"/>
              <a:buFont typeface="Wingdings 3" panose="05040102010807070707" pitchFamily="18" charset="2"/>
              <a:buNone/>
              <a:defRPr/>
            </a:pPr>
            <a:r>
              <a:rPr lang="en-US" altLang="zh-CN" sz="2400" b="1" dirty="0" err="1" smtClean="0">
                <a:solidFill>
                  <a:srgbClr val="FF0000"/>
                </a:solidFill>
                <a:latin typeface="+mn-ea"/>
                <a:sym typeface="+mn-ea"/>
              </a:rPr>
              <a:t>星期一和星期五</a:t>
            </a:r>
            <a:r>
              <a:rPr lang="en-US" altLang="zh-CN" sz="2400" b="1" dirty="0" smtClean="0">
                <a:solidFill>
                  <a:schemeClr val="bg1"/>
                </a:solidFill>
                <a:latin typeface="+mn-ea"/>
                <a:sym typeface="+mn-ea"/>
              </a:rPr>
              <a:t>：</a:t>
            </a:r>
          </a:p>
          <a:p>
            <a:pPr marL="365760" marR="0" lvl="0" indent="0" algn="l" defTabSz="914400" rtl="0" fontAlgn="auto">
              <a:lnSpc>
                <a:spcPct val="100000"/>
              </a:lnSpc>
              <a:spcBef>
                <a:spcPts val="600"/>
              </a:spcBef>
              <a:spcAft>
                <a:spcPts val="0"/>
              </a:spcAft>
              <a:buClr>
                <a:srgbClr val="C00000"/>
              </a:buClr>
              <a:buSzPct val="80000"/>
              <a:buFont typeface="Wingdings 3" panose="05040102010807070707" pitchFamily="18" charset="2"/>
              <a:buNone/>
              <a:defRPr/>
            </a:pPr>
            <a:r>
              <a:rPr lang="en-US" altLang="zh-CN" sz="2400" b="1" dirty="0" smtClean="0">
                <a:solidFill>
                  <a:schemeClr val="bg1"/>
                </a:solidFill>
                <a:latin typeface="+mn-ea"/>
                <a:sym typeface="+mn-ea"/>
              </a:rPr>
              <a:t>8:30－11:30，办理急需紧急处理的报账业务</a:t>
            </a:r>
            <a:r>
              <a:rPr lang="zh-CN" altLang="en-US" sz="2400" b="1" dirty="0" smtClean="0">
                <a:solidFill>
                  <a:schemeClr val="bg1"/>
                </a:solidFill>
                <a:latin typeface="+mn-ea"/>
                <a:sym typeface="+mn-ea"/>
              </a:rPr>
              <a:t>；</a:t>
            </a:r>
            <a:endParaRPr kumimoji="0" lang="en-US" altLang="zh-CN" sz="2400" b="1" i="0" u="none" strike="noStrike" kern="1200" cap="none" spc="0" normalizeH="0" baseline="0" dirty="0" smtClean="0">
              <a:solidFill>
                <a:schemeClr val="bg1"/>
              </a:solidFill>
              <a:latin typeface="+mn-ea"/>
              <a:cs typeface="+mn-cs"/>
            </a:endParaRPr>
          </a:p>
          <a:p>
            <a:pPr marL="365760" marR="0" lvl="0" indent="0" algn="l" defTabSz="914400" rtl="0" fontAlgn="auto">
              <a:lnSpc>
                <a:spcPct val="100000"/>
              </a:lnSpc>
              <a:spcBef>
                <a:spcPts val="600"/>
              </a:spcBef>
              <a:spcAft>
                <a:spcPts val="0"/>
              </a:spcAft>
              <a:buClr>
                <a:srgbClr val="C00000"/>
              </a:buClr>
              <a:buSzPct val="80000"/>
              <a:buFont typeface="Wingdings 3" panose="05040102010807070707" pitchFamily="18" charset="2"/>
              <a:buNone/>
              <a:defRPr/>
            </a:pPr>
            <a:r>
              <a:rPr lang="en-US" altLang="zh-CN" sz="2400" b="1" dirty="0" err="1" smtClean="0">
                <a:solidFill>
                  <a:srgbClr val="FF0000"/>
                </a:solidFill>
                <a:latin typeface="+mn-ea"/>
                <a:sym typeface="+mn-ea"/>
              </a:rPr>
              <a:t>星期二至星期四</a:t>
            </a:r>
            <a:r>
              <a:rPr lang="en-US" altLang="zh-CN" sz="2400" b="1" dirty="0" smtClean="0">
                <a:solidFill>
                  <a:schemeClr val="bg1"/>
                </a:solidFill>
                <a:latin typeface="+mn-ea"/>
                <a:sym typeface="+mn-ea"/>
              </a:rPr>
              <a:t>：</a:t>
            </a:r>
          </a:p>
          <a:p>
            <a:pPr marL="365760" marR="0" lvl="0" indent="0" algn="l" defTabSz="914400" rtl="0" fontAlgn="auto">
              <a:lnSpc>
                <a:spcPct val="100000"/>
              </a:lnSpc>
              <a:spcBef>
                <a:spcPts val="600"/>
              </a:spcBef>
              <a:spcAft>
                <a:spcPts val="0"/>
              </a:spcAft>
              <a:buClr>
                <a:srgbClr val="C00000"/>
              </a:buClr>
              <a:buSzPct val="80000"/>
              <a:buFont typeface="Wingdings 3" panose="05040102010807070707" pitchFamily="18" charset="2"/>
              <a:buNone/>
              <a:defRPr/>
            </a:pPr>
            <a:r>
              <a:rPr lang="en-US" altLang="zh-CN" sz="2400" b="1" dirty="0" smtClean="0">
                <a:solidFill>
                  <a:schemeClr val="bg1"/>
                </a:solidFill>
                <a:latin typeface="+mn-ea"/>
                <a:sym typeface="+mn-ea"/>
              </a:rPr>
              <a:t>8:30－11:30，14:30－16:20，办理急需紧急处理的报账业务</a:t>
            </a:r>
            <a:r>
              <a:rPr lang="zh-CN" altLang="en-US" sz="2400" b="1" dirty="0" smtClean="0">
                <a:solidFill>
                  <a:schemeClr val="bg1"/>
                </a:solidFill>
                <a:latin typeface="+mn-ea"/>
                <a:sym typeface="+mn-ea"/>
              </a:rPr>
              <a:t>。</a:t>
            </a:r>
            <a:endParaRPr lang="en-US" altLang="zh-CN" sz="2400" b="1" dirty="0" smtClean="0">
              <a:solidFill>
                <a:schemeClr val="bg1"/>
              </a:solidFill>
              <a:latin typeface="+mn-ea"/>
              <a:cs typeface="宋体" panose="02010600030101010101" pitchFamily="2" charset="-122"/>
            </a:endParaRPr>
          </a:p>
          <a:p>
            <a:pPr marR="0" lvl="0" indent="0" algn="l" rtl="0">
              <a:lnSpc>
                <a:spcPct val="100000"/>
              </a:lnSpc>
            </a:pPr>
            <a:endParaRPr lang="zh-CN" altLang="en-US" sz="2400" b="1" dirty="0">
              <a:solidFill>
                <a:schemeClr val="bg1"/>
              </a:solidFill>
              <a:latin typeface="+mn-ea"/>
            </a:endParaRPr>
          </a:p>
        </p:txBody>
      </p:sp>
      <p:sp>
        <p:nvSpPr>
          <p:cNvPr id="18" name="文本框 17"/>
          <p:cNvSpPr txBox="1"/>
          <p:nvPr/>
        </p:nvSpPr>
        <p:spPr>
          <a:xfrm>
            <a:off x="4281102" y="236698"/>
            <a:ext cx="3467616" cy="584775"/>
          </a:xfrm>
          <a:prstGeom prst="rect">
            <a:avLst/>
          </a:prstGeom>
          <a:noFill/>
        </p:spPr>
        <p:txBody>
          <a:bodyPr wrap="none" rtlCol="0">
            <a:spAutoFit/>
          </a:bodyPr>
          <a:lstStyle/>
          <a:p>
            <a:pPr algn="ctr"/>
            <a:r>
              <a:rPr lang="zh-CN" altLang="en-US" sz="3200" dirty="0" smtClean="0">
                <a:latin typeface="+mj-lt"/>
                <a:ea typeface="+mj-ea"/>
                <a:cs typeface="+mj-cs"/>
                <a:sym typeface="+mn-ea"/>
              </a:rPr>
              <a:t>现场报账时间安排</a:t>
            </a:r>
            <a:endParaRPr lang="zh-CN" altLang="en-US" sz="3200" dirty="0">
              <a:solidFill>
                <a:srgbClr val="534C49"/>
              </a:solidFill>
              <a:latin typeface="张海山锐线体简" panose="02000000000000000000" pitchFamily="2" charset="-122"/>
              <a:ea typeface="张海山锐线体简" panose="02000000000000000000" pitchFamily="2" charset="-122"/>
            </a:endParaRPr>
          </a:p>
        </p:txBody>
      </p:sp>
      <p:sp>
        <p:nvSpPr>
          <p:cNvPr id="8194" name="Rectangle 2"/>
          <p:cNvSpPr>
            <a:spLocks noChangeArrowheads="1"/>
          </p:cNvSpPr>
          <p:nvPr/>
        </p:nvSpPr>
        <p:spPr bwMode="auto">
          <a:xfrm>
            <a:off x="5020733" y="1338413"/>
            <a:ext cx="6910010" cy="4324261"/>
          </a:xfrm>
          <a:prstGeom prst="rect">
            <a:avLst/>
          </a:prstGeom>
          <a:noFill/>
          <a:ln w="9525">
            <a:noFill/>
            <a:miter lim="800000"/>
          </a:ln>
          <a:effectLst/>
        </p:spPr>
        <p:txBody>
          <a:bodyPr vert="horz" wrap="square" lIns="91440" tIns="45720" rIns="91440" bIns="45720" numCol="1" anchor="ctr" anchorCtr="0" compatLnSpc="1">
            <a:spAutoFit/>
          </a:bodyPr>
          <a:lstStyle/>
          <a:p>
            <a:pPr marL="365760" lvl="0">
              <a:spcBef>
                <a:spcPts val="600"/>
              </a:spcBef>
              <a:buClr>
                <a:srgbClr val="C00000"/>
              </a:buClr>
              <a:buSzPct val="80000"/>
              <a:defRPr/>
            </a:pPr>
            <a:r>
              <a:rPr lang="en-US" altLang="zh-CN" sz="2400" b="1" dirty="0" err="1" smtClean="0">
                <a:solidFill>
                  <a:srgbClr val="FF0000"/>
                </a:solidFill>
                <a:latin typeface="+mn-ea"/>
                <a:sym typeface="+mn-ea"/>
              </a:rPr>
              <a:t>其他时间：原则上不办理借款和报销</a:t>
            </a:r>
            <a:endParaRPr lang="en-US" altLang="zh-CN" sz="2400" b="1" dirty="0" smtClean="0">
              <a:solidFill>
                <a:srgbClr val="FF0000"/>
              </a:solidFill>
              <a:latin typeface="+mn-ea"/>
              <a:sym typeface="+mn-ea"/>
            </a:endParaRPr>
          </a:p>
          <a:p>
            <a:pPr marL="365760" lvl="0">
              <a:spcBef>
                <a:spcPts val="600"/>
              </a:spcBef>
              <a:buClr>
                <a:srgbClr val="C00000"/>
              </a:buClr>
              <a:buSzPct val="80000"/>
              <a:defRPr/>
            </a:pPr>
            <a:r>
              <a:rPr lang="en-US" altLang="zh-CN" sz="2400" b="1" dirty="0" err="1" smtClean="0">
                <a:solidFill>
                  <a:srgbClr val="FF0000"/>
                </a:solidFill>
                <a:latin typeface="+mn-ea"/>
                <a:sym typeface="+mn-ea"/>
              </a:rPr>
              <a:t>星期一和星期五</a:t>
            </a:r>
            <a:r>
              <a:rPr lang="en-US" altLang="zh-CN" sz="2400" b="1" dirty="0" smtClean="0">
                <a:solidFill>
                  <a:schemeClr val="bg1"/>
                </a:solidFill>
                <a:latin typeface="+mn-ea"/>
                <a:sym typeface="+mn-ea"/>
              </a:rPr>
              <a:t>：</a:t>
            </a:r>
          </a:p>
          <a:p>
            <a:pPr marL="365760" lvl="0">
              <a:spcBef>
                <a:spcPts val="600"/>
              </a:spcBef>
              <a:buClr>
                <a:srgbClr val="C00000"/>
              </a:buClr>
              <a:buSzPct val="80000"/>
              <a:defRPr/>
            </a:pPr>
            <a:r>
              <a:rPr lang="en-US" altLang="zh-CN" sz="2400" b="1" dirty="0" smtClean="0">
                <a:solidFill>
                  <a:schemeClr val="bg1"/>
                </a:solidFill>
                <a:latin typeface="+mn-ea"/>
                <a:sym typeface="+mn-ea"/>
              </a:rPr>
              <a:t>14:30－17:50</a:t>
            </a:r>
          </a:p>
          <a:p>
            <a:pPr marL="365760" lvl="0">
              <a:spcBef>
                <a:spcPts val="600"/>
              </a:spcBef>
              <a:buClr>
                <a:srgbClr val="C00000"/>
              </a:buClr>
              <a:buSzPct val="80000"/>
              <a:defRPr/>
            </a:pPr>
            <a:r>
              <a:rPr lang="en-US" altLang="zh-CN" sz="2400" b="1" dirty="0" err="1" smtClean="0">
                <a:solidFill>
                  <a:schemeClr val="bg1"/>
                </a:solidFill>
                <a:latin typeface="+mn-ea"/>
                <a:sym typeface="+mn-ea"/>
              </a:rPr>
              <a:t>财务处内：安排政治学习、业务研讨、教工活动、内部账务整理、编制报表、相关报送材料的编制和撰写等</a:t>
            </a:r>
            <a:r>
              <a:rPr lang="en-US" altLang="zh-CN" sz="2400" b="1" dirty="0" smtClean="0">
                <a:solidFill>
                  <a:schemeClr val="bg1"/>
                </a:solidFill>
                <a:latin typeface="+mn-ea"/>
                <a:sym typeface="+mn-ea"/>
              </a:rPr>
              <a:t>。</a:t>
            </a:r>
            <a:r>
              <a:rPr lang="en-US" altLang="zh-CN" sz="2400" b="1" dirty="0" err="1" smtClean="0">
                <a:solidFill>
                  <a:schemeClr val="bg1"/>
                </a:solidFill>
                <a:latin typeface="+mn-ea"/>
                <a:sym typeface="+mn-ea"/>
              </a:rPr>
              <a:t>因特殊情况或办理紧急业务</a:t>
            </a:r>
            <a:r>
              <a:rPr lang="en-US" altLang="zh-CN" sz="2400" b="1" dirty="0" smtClean="0">
                <a:solidFill>
                  <a:schemeClr val="bg1"/>
                </a:solidFill>
                <a:latin typeface="+mn-ea"/>
                <a:sym typeface="+mn-ea"/>
              </a:rPr>
              <a:t>.</a:t>
            </a:r>
          </a:p>
          <a:p>
            <a:pPr marL="365760" lvl="0">
              <a:spcBef>
                <a:spcPts val="600"/>
              </a:spcBef>
              <a:buClr>
                <a:srgbClr val="C00000"/>
              </a:buClr>
              <a:buSzPct val="80000"/>
              <a:defRPr/>
            </a:pPr>
            <a:r>
              <a:rPr lang="zh-CN" altLang="en-US" sz="2400" b="1" dirty="0" smtClean="0">
                <a:solidFill>
                  <a:schemeClr val="bg1"/>
                </a:solidFill>
                <a:latin typeface="+mn-ea"/>
                <a:sym typeface="+mn-ea"/>
              </a:rPr>
              <a:t>本期间，</a:t>
            </a:r>
            <a:r>
              <a:rPr lang="en-US" altLang="zh-CN" sz="2400" b="1" dirty="0" err="1" smtClean="0">
                <a:solidFill>
                  <a:schemeClr val="bg1"/>
                </a:solidFill>
                <a:latin typeface="+mn-ea"/>
                <a:sym typeface="+mn-ea"/>
              </a:rPr>
              <a:t>办理急需会计业务的，可与财务联系</a:t>
            </a:r>
            <a:r>
              <a:rPr lang="en-US" altLang="zh-CN" sz="2400" b="1" dirty="0" smtClean="0">
                <a:solidFill>
                  <a:schemeClr val="bg1"/>
                </a:solidFill>
                <a:latin typeface="+mn-ea"/>
                <a:sym typeface="+mn-ea"/>
              </a:rPr>
              <a:t>。</a:t>
            </a:r>
            <a:endParaRPr kumimoji="0" lang="en-US" altLang="zh-CN" sz="2400" b="1" i="0" u="none" strike="noStrike" kern="1200" cap="none" spc="0" normalizeH="0" baseline="0" dirty="0" smtClean="0">
              <a:solidFill>
                <a:schemeClr val="bg1"/>
              </a:solidFill>
              <a:latin typeface="+mn-ea"/>
            </a:endParaRPr>
          </a:p>
          <a:p>
            <a:pPr marL="0" marR="0" lvl="0" indent="0" algn="just" defTabSz="914400" rtl="0" fontAlgn="auto">
              <a:spcBef>
                <a:spcPts val="600"/>
              </a:spcBef>
              <a:spcAft>
                <a:spcPts val="0"/>
              </a:spcAft>
              <a:buClr>
                <a:schemeClr val="accent1"/>
              </a:buClr>
              <a:buSzPct val="76000"/>
              <a:buFont typeface="Wingdings 3" panose="05040102010807070707" pitchFamily="18" charset="2"/>
              <a:buNone/>
              <a:defRPr/>
            </a:pPr>
            <a:r>
              <a:rPr lang="en-US" altLang="zh-CN" sz="2400" b="1" dirty="0" smtClean="0">
                <a:solidFill>
                  <a:schemeClr val="bg1"/>
                </a:solidFill>
                <a:latin typeface="+mn-ea"/>
                <a:sym typeface="+mn-ea"/>
              </a:rPr>
              <a:t>   </a:t>
            </a:r>
            <a:r>
              <a:rPr lang="en-US" altLang="zh-CN" sz="2400" b="1" dirty="0" err="1" smtClean="0">
                <a:solidFill>
                  <a:srgbClr val="FF0000"/>
                </a:solidFill>
                <a:latin typeface="+mn-ea"/>
                <a:sym typeface="+mn-ea"/>
              </a:rPr>
              <a:t>星期二至星期四</a:t>
            </a:r>
            <a:r>
              <a:rPr lang="en-US" altLang="zh-CN" sz="2400" b="1" dirty="0" smtClean="0">
                <a:solidFill>
                  <a:schemeClr val="bg1"/>
                </a:solidFill>
                <a:latin typeface="+mn-ea"/>
                <a:sym typeface="+mn-ea"/>
              </a:rPr>
              <a:t>：</a:t>
            </a:r>
          </a:p>
          <a:p>
            <a:pPr marL="0" marR="0" lvl="0" indent="0" algn="just" defTabSz="914400" rtl="0" fontAlgn="auto">
              <a:spcBef>
                <a:spcPts val="600"/>
              </a:spcBef>
              <a:spcAft>
                <a:spcPts val="0"/>
              </a:spcAft>
              <a:buClr>
                <a:schemeClr val="accent1"/>
              </a:buClr>
              <a:buSzPct val="76000"/>
              <a:buFont typeface="Wingdings 3" panose="05040102010807070707" pitchFamily="18" charset="2"/>
              <a:buNone/>
              <a:defRPr/>
            </a:pPr>
            <a:r>
              <a:rPr lang="en-US" altLang="zh-CN" sz="2400" b="1" dirty="0" smtClean="0">
                <a:solidFill>
                  <a:schemeClr val="bg1"/>
                </a:solidFill>
                <a:latin typeface="+mn-ea"/>
                <a:sym typeface="+mn-ea"/>
              </a:rPr>
              <a:t>   16:20－17:50</a:t>
            </a:r>
            <a:endParaRPr kumimoji="0" lang="en-US" altLang="zh-CN" sz="2400" b="1" i="0" u="none" strike="noStrike" kern="1200" cap="none" spc="0" normalizeH="0" baseline="0" dirty="0" smtClean="0">
              <a:solidFill>
                <a:schemeClr val="bg1"/>
              </a:solidFill>
              <a:latin typeface="+mn-ea"/>
            </a:endParaRPr>
          </a:p>
          <a:p>
            <a:pPr marL="0" marR="0" lvl="0" indent="0" algn="just" defTabSz="914400" rtl="0" fontAlgn="auto">
              <a:spcBef>
                <a:spcPts val="600"/>
              </a:spcBef>
              <a:spcAft>
                <a:spcPts val="0"/>
              </a:spcAft>
              <a:buClr>
                <a:schemeClr val="accent1"/>
              </a:buClr>
              <a:buSzPct val="76000"/>
              <a:buFont typeface="Wingdings 3" panose="05040102010807070707" pitchFamily="18" charset="2"/>
              <a:buNone/>
              <a:defRPr/>
            </a:pPr>
            <a:r>
              <a:rPr lang="en-US" altLang="zh-CN" sz="2400" b="1" dirty="0" smtClean="0">
                <a:solidFill>
                  <a:schemeClr val="bg1"/>
                </a:solidFill>
                <a:latin typeface="+mn-ea"/>
                <a:sym typeface="+mn-ea"/>
              </a:rPr>
              <a:t>   </a:t>
            </a:r>
            <a:r>
              <a:rPr lang="en-US" altLang="zh-CN" sz="2400" b="1" dirty="0" err="1" smtClean="0">
                <a:solidFill>
                  <a:schemeClr val="bg1"/>
                </a:solidFill>
                <a:latin typeface="+mn-ea"/>
                <a:sym typeface="+mn-ea"/>
              </a:rPr>
              <a:t>结账、盘库、款项</a:t>
            </a:r>
            <a:r>
              <a:rPr lang="zh-CN" altLang="en-US" sz="2400" b="1" dirty="0" smtClean="0">
                <a:solidFill>
                  <a:schemeClr val="bg1"/>
                </a:solidFill>
                <a:latin typeface="+mn-ea"/>
                <a:sym typeface="+mn-ea"/>
              </a:rPr>
              <a:t>送存</a:t>
            </a:r>
            <a:r>
              <a:rPr lang="en-US" altLang="zh-CN" sz="2400" b="1" dirty="0" err="1" smtClean="0">
                <a:solidFill>
                  <a:schemeClr val="bg1"/>
                </a:solidFill>
                <a:latin typeface="+mn-ea"/>
                <a:sym typeface="+mn-ea"/>
              </a:rPr>
              <a:t>银行、整理会计档案等</a:t>
            </a:r>
            <a:r>
              <a:rPr lang="zh-CN" altLang="zh-CN" sz="2400" b="1" dirty="0" smtClean="0">
                <a:solidFill>
                  <a:schemeClr val="bg1"/>
                </a:solidFill>
                <a:latin typeface="+mn-ea"/>
                <a:sym typeface="+mn-ea"/>
              </a:rPr>
              <a:t>。</a:t>
            </a:r>
            <a:endParaRPr kumimoji="0" lang="zh-CN" altLang="en-US" sz="2800" b="1" i="0" u="none" strike="noStrike" cap="none" normalizeH="0" baseline="0" dirty="0" smtClean="0">
              <a:ln>
                <a:noFill/>
              </a:ln>
              <a:solidFill>
                <a:schemeClr val="bg1"/>
              </a:solidFill>
              <a:effectLst/>
              <a:latin typeface="+mn-ea"/>
              <a:cs typeface="宋体" panose="0201060003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fade">
                                      <p:cBhvr>
                                        <p:cTn id="10"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194" grpId="0" bldLvl="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29745" cy="490791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686540" cy="3846195"/>
          </a:xfrm>
          <a:prstGeom prst="rect">
            <a:avLst/>
          </a:prstGeom>
          <a:noFill/>
        </p:spPr>
        <p:txBody>
          <a:bodyPr wrap="square" rtlCol="0">
            <a:spAutoFit/>
          </a:bodyPr>
          <a:lstStyle/>
          <a:p>
            <a:pPr marL="273050" marR="0" lvl="0" indent="0" algn="l" defTabSz="914400" rtl="0" fontAlgn="base">
              <a:lnSpc>
                <a:spcPct val="100000"/>
              </a:lnSpc>
              <a:spcBef>
                <a:spcPts val="0"/>
              </a:spcBef>
              <a:spcAft>
                <a:spcPct val="0"/>
              </a:spcAft>
              <a:buClr>
                <a:schemeClr val="accent1"/>
              </a:buClr>
              <a:buSzPct val="76000"/>
              <a:buFont typeface="Wingdings 3" panose="05040102010807070707" pitchFamily="18" charset="2"/>
              <a:buNone/>
              <a:defRPr/>
            </a:pPr>
            <a:endParaRPr kumimoji="0" lang="en-US" altLang="zh-CN" sz="2000" b="1" i="0" u="none" strike="noStrike" kern="1200" cap="none" spc="0" normalizeH="0" baseline="0" dirty="0" smtClean="0">
              <a:solidFill>
                <a:schemeClr val="bg1"/>
              </a:solidFill>
              <a:latin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形式：组织会议、参加会议</a:t>
            </a:r>
          </a:p>
          <a:p>
            <a:pPr marL="273050" marR="0" lvl="0" indent="0" algn="l" defTabSz="914400" rtl="0" fontAlgn="base" latinLnBrk="0">
              <a:lnSpc>
                <a:spcPct val="100000"/>
              </a:lnSpc>
              <a:spcBef>
                <a:spcPts val="0"/>
              </a:spcBef>
              <a:buClr>
                <a:schemeClr val="accent1"/>
              </a:buClr>
              <a:buSzPct val="76000"/>
              <a:buFont typeface="Wingdings 3" panose="05040102010807070707" pitchFamily="18" charset="2"/>
              <a:buNone/>
              <a:defRPr/>
            </a:pPr>
            <a:endParaRPr lang="en-US" altLang="zh-CN" sz="2800" b="1" dirty="0" smtClean="0">
              <a:solidFill>
                <a:schemeClr val="bg1"/>
              </a:solidFill>
              <a:latin typeface="+mn-ea"/>
              <a:sym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管理规定：</a:t>
            </a:r>
            <a:endParaRPr lang="en-US" altLang="zh-CN" sz="2800" b="1" kern="1200" dirty="0" smtClean="0">
              <a:solidFill>
                <a:schemeClr val="bg1"/>
              </a:solidFill>
              <a:latin typeface="+mn-ea"/>
            </a:endParaRPr>
          </a:p>
          <a:p>
            <a:pPr>
              <a:lnSpc>
                <a:spcPct val="150000"/>
              </a:lnSpc>
              <a:buClr>
                <a:srgbClr val="C00000"/>
              </a:buClr>
              <a:buSzPct val="75000"/>
              <a:buFont typeface="Wingdings 3" panose="05040102010807070707" pitchFamily="18" charset="2"/>
              <a:buNone/>
            </a:pPr>
            <a:r>
              <a:rPr lang="en-US" altLang="zh-CN" sz="2800" b="1" dirty="0" smtClean="0">
                <a:solidFill>
                  <a:schemeClr val="bg1"/>
                </a:solidFill>
                <a:latin typeface="+mn-ea"/>
                <a:sym typeface="+mn-ea"/>
              </a:rPr>
              <a:t> 1.归口管理：</a:t>
            </a:r>
            <a:r>
              <a:rPr lang="zh-CN" altLang="en-US" sz="2800" b="1" dirty="0" smtClean="0">
                <a:solidFill>
                  <a:schemeClr val="bg1"/>
                </a:solidFill>
                <a:latin typeface="+mn-ea"/>
                <a:sym typeface="+mn-ea"/>
              </a:rPr>
              <a:t>校长办公室；</a:t>
            </a:r>
            <a:endParaRPr lang="en-US" altLang="zh-CN" sz="2800" b="1" kern="1200" dirty="0" smtClean="0">
              <a:solidFill>
                <a:schemeClr val="bg1"/>
              </a:solidFill>
              <a:latin typeface="+mn-ea"/>
            </a:endParaRPr>
          </a:p>
          <a:p>
            <a:pPr>
              <a:lnSpc>
                <a:spcPct val="150000"/>
              </a:lnSpc>
              <a:buClr>
                <a:srgbClr val="C00000"/>
              </a:buClr>
              <a:buSzPct val="75000"/>
              <a:buFont typeface="Wingdings 3" panose="05040102010807070707" pitchFamily="18" charset="2"/>
              <a:buNone/>
            </a:pPr>
            <a:r>
              <a:rPr lang="en-US" altLang="zh-CN" sz="2800" b="1" dirty="0" smtClean="0">
                <a:solidFill>
                  <a:schemeClr val="bg1"/>
                </a:solidFill>
                <a:latin typeface="+mn-ea"/>
                <a:sym typeface="+mn-ea"/>
              </a:rPr>
              <a:t> 2.执行上级、学校有关会议费管理规定，学校财务审批制度等相关规定</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《西南林业大学会议费管理办法》西南林〔2014〕114号</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lgn="l">
              <a:buSzPct val="76000"/>
              <a:buNone/>
            </a:pPr>
            <a:endParaRPr lang="en-US" altLang="zh-CN" sz="2800" b="1" dirty="0" smtClean="0">
              <a:solidFill>
                <a:schemeClr val="bg1"/>
              </a:solidFill>
              <a:latin typeface="+mn-ea"/>
            </a:endParaRPr>
          </a:p>
        </p:txBody>
      </p:sp>
      <p:sp>
        <p:nvSpPr>
          <p:cNvPr id="4" name="文本框 3"/>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会议费（厉行节约控制指标）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29745" cy="490791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686540" cy="3415030"/>
          </a:xfrm>
          <a:prstGeom prst="rect">
            <a:avLst/>
          </a:prstGeom>
          <a:noFill/>
        </p:spPr>
        <p:txBody>
          <a:bodyPr wrap="square" rtlCol="0">
            <a:spAutoFit/>
          </a:bodyPr>
          <a:lstStyle/>
          <a:p>
            <a:pPr marL="273050" marR="0" lvl="0" indent="0" algn="l" defTabSz="914400" rtl="0" fontAlgn="base">
              <a:lnSpc>
                <a:spcPct val="100000"/>
              </a:lnSpc>
              <a:spcBef>
                <a:spcPts val="0"/>
              </a:spcBef>
              <a:spcAft>
                <a:spcPct val="0"/>
              </a:spcAft>
              <a:buClr>
                <a:schemeClr val="accent1"/>
              </a:buClr>
              <a:buSzPct val="76000"/>
              <a:buFont typeface="Wingdings 3" panose="05040102010807070707" pitchFamily="18" charset="2"/>
              <a:buNone/>
              <a:defRPr/>
            </a:pPr>
            <a:endParaRPr kumimoji="0" lang="en-US" altLang="zh-CN" sz="2000" b="1" i="0" u="none" strike="noStrike" kern="1200" cap="none" spc="0" normalizeH="0" baseline="0" dirty="0" smtClean="0">
              <a:solidFill>
                <a:schemeClr val="bg1"/>
              </a:solidFill>
              <a:latin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报销所需资料：</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 1.会议审批文件</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 2.会议通知及实际参会人员签到表</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 3.会议服务单位提供的发票及费用原始明细单据</a:t>
            </a:r>
            <a:r>
              <a:rPr lang="zh-CN" altLang="en-US" sz="2800" b="1" kern="1200" dirty="0" smtClean="0">
                <a:solidFill>
                  <a:schemeClr val="bg1"/>
                </a:solidFill>
                <a:latin typeface="+mn-ea"/>
                <a:ea typeface="+mn-ea"/>
              </a:rPr>
              <a:t>；</a:t>
            </a:r>
          </a:p>
          <a:p>
            <a:pPr>
              <a:buSzPct val="76000"/>
            </a:pPr>
            <a:r>
              <a:rPr lang="en-US" altLang="zh-CN" sz="2800" b="1" dirty="0" smtClean="0">
                <a:solidFill>
                  <a:schemeClr val="bg1"/>
                </a:solidFill>
                <a:latin typeface="+mn-ea"/>
                <a:sym typeface="+mn-ea"/>
              </a:rPr>
              <a:t> 4.</a:t>
            </a:r>
            <a:r>
              <a:rPr lang="zh-CN" altLang="en-US" sz="2800" b="1" dirty="0" smtClean="0">
                <a:solidFill>
                  <a:schemeClr val="bg1"/>
                </a:solidFill>
                <a:latin typeface="+mn-ea"/>
                <a:sym typeface="+mn-ea"/>
              </a:rPr>
              <a:t>支付</a:t>
            </a:r>
            <a:r>
              <a:rPr lang="en-US" altLang="zh-CN" sz="2800" b="1" dirty="0" err="1" smtClean="0">
                <a:solidFill>
                  <a:schemeClr val="bg1"/>
                </a:solidFill>
                <a:latin typeface="+mn-ea"/>
                <a:sym typeface="+mn-ea"/>
              </a:rPr>
              <a:t>结算单</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 5.会议费管理和使用情况登记表</a:t>
            </a:r>
            <a:r>
              <a:rPr lang="zh-CN" altLang="en-US" sz="2800" b="1" dirty="0" smtClean="0">
                <a:solidFill>
                  <a:schemeClr val="bg1"/>
                </a:solidFill>
                <a:latin typeface="+mn-ea"/>
                <a:sym typeface="+mn-ea"/>
              </a:rPr>
              <a:t>；</a:t>
            </a:r>
            <a:endParaRPr lang="en-US" altLang="zh-CN" sz="2800" b="1" kern="1200" dirty="0" smtClean="0">
              <a:solidFill>
                <a:schemeClr val="bg1"/>
              </a:solidFill>
              <a:latin typeface="+mn-ea"/>
              <a:ea typeface="+mn-ea"/>
            </a:endParaRPr>
          </a:p>
          <a:p>
            <a:pPr>
              <a:buSzPct val="76000"/>
            </a:pPr>
            <a:r>
              <a:rPr lang="en-US" altLang="zh-CN" sz="2800" b="1" dirty="0" smtClean="0">
                <a:solidFill>
                  <a:schemeClr val="bg1"/>
                </a:solidFill>
                <a:latin typeface="+mn-ea"/>
                <a:sym typeface="+mn-ea"/>
              </a:rPr>
              <a:t> 6.其他根据实际审核要求需要补充的资料等。</a:t>
            </a:r>
            <a:endParaRPr lang="en-US" altLang="zh-CN" sz="2800" b="1" dirty="0" smtClean="0">
              <a:solidFill>
                <a:schemeClr val="bg1"/>
              </a:solidFill>
              <a:latin typeface="+mn-ea"/>
            </a:endParaRPr>
          </a:p>
        </p:txBody>
      </p:sp>
      <p:sp>
        <p:nvSpPr>
          <p:cNvPr id="4" name="文本框 3"/>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会议费-组织会议（厉行节约控制指标）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29745" cy="4907915"/>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686540" cy="3416320"/>
          </a:xfrm>
          <a:prstGeom prst="rect">
            <a:avLst/>
          </a:prstGeom>
          <a:noFill/>
        </p:spPr>
        <p:txBody>
          <a:bodyPr wrap="square" rtlCol="0">
            <a:spAutoFit/>
          </a:bodyPr>
          <a:lstStyle/>
          <a:p>
            <a:pPr marL="273050" marR="0" lvl="0" indent="0" algn="l" defTabSz="914400" rtl="0" fontAlgn="base">
              <a:lnSpc>
                <a:spcPct val="100000"/>
              </a:lnSpc>
              <a:spcBef>
                <a:spcPts val="0"/>
              </a:spcBef>
              <a:spcAft>
                <a:spcPct val="0"/>
              </a:spcAft>
              <a:buClr>
                <a:schemeClr val="accent1"/>
              </a:buClr>
              <a:buSzPct val="76000"/>
              <a:buFont typeface="Wingdings 3" panose="05040102010807070707" pitchFamily="18" charset="2"/>
              <a:buNone/>
              <a:defRPr/>
            </a:pPr>
            <a:endParaRPr kumimoji="0" lang="en-US" altLang="zh-CN" sz="2000" b="1" i="0" u="none" strike="noStrike" kern="1200" cap="none" spc="0" normalizeH="0" baseline="0" dirty="0" smtClean="0">
              <a:solidFill>
                <a:schemeClr val="bg1"/>
              </a:solidFill>
              <a:latin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1.管理规定:</a:t>
            </a:r>
          </a:p>
          <a:p>
            <a:pPr marL="273050" marR="0" lvl="0" indent="0" algn="l" defTabSz="914400" rtl="0" fontAlgn="base" latinLnBrk="0">
              <a:lnSpc>
                <a:spcPct val="100000"/>
              </a:lnSpc>
              <a:spcBef>
                <a:spcPts val="0"/>
              </a:spcBef>
              <a:buClr>
                <a:schemeClr val="accent1"/>
              </a:buClr>
              <a:buSzPct val="76000"/>
              <a:buFont typeface="Wingdings 3" panose="05040102010807070707" pitchFamily="18" charset="2"/>
              <a:buNone/>
              <a:defRPr/>
            </a:pPr>
            <a:r>
              <a:rPr lang="en-US" altLang="zh-CN" sz="2800" b="1" dirty="0" smtClean="0">
                <a:solidFill>
                  <a:schemeClr val="bg1"/>
                </a:solidFill>
                <a:latin typeface="+mn-ea"/>
                <a:sym typeface="+mn-ea"/>
              </a:rPr>
              <a:t> </a:t>
            </a:r>
            <a:r>
              <a:rPr lang="en-US" altLang="zh-CN" sz="2800" b="1" dirty="0" err="1" smtClean="0">
                <a:solidFill>
                  <a:schemeClr val="bg1"/>
                </a:solidFill>
                <a:latin typeface="+mn-ea"/>
                <a:sym typeface="+mn-ea"/>
              </a:rPr>
              <a:t>会议文件或差旅费管理办法、学校财务审批制度等有关规定</a:t>
            </a:r>
            <a:r>
              <a:rPr lang="zh-CN" altLang="en-US" sz="2800" b="1" dirty="0" smtClean="0">
                <a:solidFill>
                  <a:schemeClr val="bg1"/>
                </a:solidFill>
                <a:latin typeface="+mn-ea"/>
                <a:sym typeface="+mn-ea"/>
              </a:rPr>
              <a:t>。</a:t>
            </a:r>
            <a:endParaRPr lang="en-US" altLang="zh-CN" sz="2800" b="1" dirty="0" smtClean="0">
              <a:solidFill>
                <a:schemeClr val="bg1"/>
              </a:solidFill>
              <a:latin typeface="+mn-ea"/>
              <a:sym typeface="+mn-ea"/>
            </a:endParaRPr>
          </a:p>
          <a:p>
            <a:pPr marL="273050" marR="0" lvl="0" indent="0" algn="l" defTabSz="914400" rtl="0" fontAlgn="base" latinLnBrk="0">
              <a:lnSpc>
                <a:spcPct val="100000"/>
              </a:lnSpc>
              <a:spcBef>
                <a:spcPts val="0"/>
              </a:spcBef>
              <a:buClr>
                <a:schemeClr val="accent1"/>
              </a:buClr>
              <a:buSzPct val="76000"/>
              <a:buFont typeface="Wingdings 3" panose="05040102010807070707" pitchFamily="18" charset="2"/>
              <a:buNone/>
              <a:defRPr/>
            </a:pPr>
            <a:endParaRPr lang="en-US" altLang="zh-CN" sz="2800" b="1" dirty="0" smtClean="0">
              <a:solidFill>
                <a:schemeClr val="bg1"/>
              </a:solidFill>
              <a:latin typeface="+mn-ea"/>
              <a:sym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kern="1200" dirty="0" smtClean="0">
                <a:solidFill>
                  <a:schemeClr val="bg1"/>
                </a:solidFill>
                <a:latin typeface="+mn-ea"/>
              </a:rPr>
              <a:t>2.</a:t>
            </a:r>
            <a:r>
              <a:rPr lang="en-US" altLang="zh-CN" sz="2800" b="1" dirty="0" smtClean="0">
                <a:solidFill>
                  <a:schemeClr val="bg1"/>
                </a:solidFill>
                <a:latin typeface="+mn-ea"/>
                <a:sym typeface="+mn-ea"/>
              </a:rPr>
              <a:t>报销所需资料：</a:t>
            </a:r>
            <a:endParaRPr lang="en-US" altLang="zh-CN" sz="2800" b="1" kern="1200" dirty="0" smtClean="0">
              <a:solidFill>
                <a:schemeClr val="bg1"/>
              </a:solidFill>
              <a:latin typeface="+mn-ea"/>
            </a:endParaRPr>
          </a:p>
          <a:p>
            <a:pPr>
              <a:buSzPct val="76000"/>
            </a:pPr>
            <a:r>
              <a:rPr lang="en-US" altLang="zh-CN" sz="2800" b="1" dirty="0" smtClean="0">
                <a:solidFill>
                  <a:schemeClr val="bg1"/>
                </a:solidFill>
                <a:latin typeface="+mn-ea"/>
                <a:sym typeface="+mn-ea"/>
              </a:rPr>
              <a:t>    </a:t>
            </a:r>
            <a:r>
              <a:rPr lang="en-US" altLang="zh-CN" sz="2800" b="1" dirty="0" err="1" smtClean="0">
                <a:solidFill>
                  <a:schemeClr val="bg1"/>
                </a:solidFill>
                <a:latin typeface="+mn-ea"/>
                <a:sym typeface="+mn-ea"/>
              </a:rPr>
              <a:t>事前审批（事前有差旅费预算明细的专项项目经费，不再重复事前审批</a:t>
            </a:r>
            <a:r>
              <a:rPr lang="en-US" altLang="zh-CN" sz="2800" b="1" dirty="0" smtClean="0">
                <a:solidFill>
                  <a:schemeClr val="bg1"/>
                </a:solidFill>
                <a:latin typeface="+mn-ea"/>
                <a:sym typeface="+mn-ea"/>
              </a:rPr>
              <a:t>） 差旅费报销单、会议通知文件、发票、公务卡结算单、其他根据实际情况审核要求需要补充的资料</a:t>
            </a:r>
            <a:endParaRPr lang="en-US" altLang="zh-CN" sz="2800" b="1" dirty="0" smtClean="0">
              <a:solidFill>
                <a:schemeClr val="bg1"/>
              </a:solidFill>
              <a:latin typeface="+mn-ea"/>
            </a:endParaRPr>
          </a:p>
        </p:txBody>
      </p:sp>
      <p:sp>
        <p:nvSpPr>
          <p:cNvPr id="4" name="文本框 3"/>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会议费-参加会议</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46890" cy="549656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476355" cy="5139869"/>
          </a:xfrm>
          <a:prstGeom prst="rect">
            <a:avLst/>
          </a:prstGeom>
          <a:noFill/>
        </p:spPr>
        <p:txBody>
          <a:bodyPr wrap="square" rtlCol="0">
            <a:spAutoFit/>
          </a:bodyPr>
          <a:lstStyle/>
          <a:p>
            <a:pPr marL="273050" marR="0" lvl="0" indent="0" algn="l" defTabSz="914400" rtl="0" fontAlgn="base">
              <a:lnSpc>
                <a:spcPct val="100000"/>
              </a:lnSpc>
              <a:spcBef>
                <a:spcPts val="0"/>
              </a:spcBef>
              <a:spcAft>
                <a:spcPct val="0"/>
              </a:spcAft>
              <a:buClr>
                <a:schemeClr val="accent1"/>
              </a:buClr>
              <a:buSzPct val="76000"/>
              <a:buFont typeface="Wingdings 3" panose="05040102010807070707" pitchFamily="18" charset="2"/>
              <a:buNone/>
              <a:defRPr/>
            </a:pPr>
            <a:endParaRPr kumimoji="0" lang="en-US" altLang="zh-CN" sz="2000" b="1" i="0" u="none" strike="noStrike" kern="1200" cap="none" spc="0" normalizeH="0" baseline="0" dirty="0" smtClean="0">
              <a:solidFill>
                <a:schemeClr val="bg1"/>
              </a:solidFill>
              <a:latin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err="1" smtClean="0">
                <a:solidFill>
                  <a:schemeClr val="bg1"/>
                </a:solidFill>
                <a:latin typeface="+mn-ea"/>
                <a:sym typeface="+mn-ea"/>
              </a:rPr>
              <a:t>形式：组织培训、参加培训</a:t>
            </a:r>
            <a:endParaRPr lang="en-US" altLang="zh-CN" sz="2800" b="1" dirty="0" smtClean="0">
              <a:solidFill>
                <a:schemeClr val="bg1"/>
              </a:solidFill>
              <a:latin typeface="+mn-ea"/>
              <a:sym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管理规定：</a:t>
            </a:r>
            <a:endParaRPr kumimoji="0" lang="en-US" altLang="zh-CN" sz="2800" b="1" i="0" u="none" strike="noStrike" kern="1200" cap="none" spc="0" normalizeH="0" baseline="0" dirty="0" smtClean="0">
              <a:solidFill>
                <a:schemeClr val="bg1"/>
              </a:solidFill>
              <a:latin typeface="+mn-ea"/>
            </a:endParaRPr>
          </a:p>
          <a:p>
            <a:pPr marR="0" lvl="0" indent="0" algn="l" defTabSz="914400" rtl="0" fontAlgn="base">
              <a:lnSpc>
                <a:spcPct val="100000"/>
              </a:lnSpc>
              <a:spcBef>
                <a:spcPts val="0"/>
              </a:spcBef>
              <a:spcAft>
                <a:spcPct val="0"/>
              </a:spcAft>
              <a:buClr>
                <a:srgbClr val="C00000"/>
              </a:buClr>
              <a:buSzPct val="75000"/>
              <a:buFont typeface="Wingdings 3" panose="05040102010807070707" pitchFamily="18" charset="2"/>
              <a:buNone/>
              <a:defRPr/>
            </a:pPr>
            <a:r>
              <a:rPr lang="en-US" altLang="zh-CN" sz="2800" b="1" dirty="0" smtClean="0">
                <a:solidFill>
                  <a:schemeClr val="bg1"/>
                </a:solidFill>
                <a:latin typeface="+mn-ea"/>
                <a:sym typeface="+mn-ea"/>
              </a:rPr>
              <a:t>   1.</a:t>
            </a:r>
            <a:r>
              <a:rPr lang="zh-CN" altLang="en-US" sz="2800" b="1" dirty="0" smtClean="0">
                <a:solidFill>
                  <a:schemeClr val="bg1"/>
                </a:solidFill>
                <a:latin typeface="+mn-ea"/>
                <a:sym typeface="+mn-ea"/>
              </a:rPr>
              <a:t>归口管理：各</a:t>
            </a:r>
            <a:r>
              <a:rPr lang="en-US" altLang="zh-CN" sz="2800" b="1" dirty="0" err="1" smtClean="0">
                <a:solidFill>
                  <a:schemeClr val="bg1"/>
                </a:solidFill>
                <a:latin typeface="+mn-ea"/>
                <a:sym typeface="+mn-ea"/>
              </a:rPr>
              <a:t>归口管理部门</a:t>
            </a:r>
            <a:endParaRPr kumimoji="0" lang="en-US" altLang="zh-CN" sz="2800" b="1" i="0" u="none" strike="noStrike" kern="1200" cap="none" spc="0" normalizeH="0" baseline="0" dirty="0" smtClean="0">
              <a:solidFill>
                <a:schemeClr val="bg1"/>
              </a:solidFill>
              <a:latin typeface="+mn-ea"/>
              <a:ea typeface="+mn-ea"/>
            </a:endParaRPr>
          </a:p>
          <a:p>
            <a:pPr marR="0" lvl="0" indent="0" algn="l" defTabSz="914400" rtl="0" fontAlgn="base">
              <a:lnSpc>
                <a:spcPct val="100000"/>
              </a:lnSpc>
              <a:spcBef>
                <a:spcPts val="0"/>
              </a:spcBef>
              <a:spcAft>
                <a:spcPct val="0"/>
              </a:spcAft>
              <a:buClr>
                <a:srgbClr val="C00000"/>
              </a:buClr>
              <a:buSzPct val="75000"/>
              <a:buFont typeface="Wingdings 3" panose="05040102010807070707" pitchFamily="18" charset="2"/>
              <a:buNone/>
              <a:defRPr/>
            </a:pPr>
            <a:r>
              <a:rPr lang="en-US" altLang="zh-CN" sz="2800" b="1" dirty="0" smtClean="0">
                <a:solidFill>
                  <a:schemeClr val="bg1"/>
                </a:solidFill>
                <a:latin typeface="+mn-ea"/>
                <a:sym typeface="+mn-ea"/>
              </a:rPr>
              <a:t>   2.执行上级、学校有关培训费管理规定，学校财务审批制度等相关规定。</a:t>
            </a:r>
            <a:endParaRPr kumimoji="0" lang="en-US" altLang="zh-CN" sz="2800" b="1" i="0" u="none" strike="noStrike" kern="1200" cap="none" spc="0" normalizeH="0" baseline="0" dirty="0" smtClean="0">
              <a:solidFill>
                <a:schemeClr val="bg1"/>
              </a:solidFill>
              <a:latin typeface="+mn-ea"/>
              <a:ea typeface="+mn-ea"/>
            </a:endParaRPr>
          </a:p>
          <a:p>
            <a:pPr marR="0" lvl="0" indent="0" algn="l" defTabSz="914400" rtl="0" fontAlgn="base">
              <a:lnSpc>
                <a:spcPct val="100000"/>
              </a:lnSpc>
              <a:spcBef>
                <a:spcPts val="0"/>
              </a:spcBef>
              <a:spcAft>
                <a:spcPct val="0"/>
              </a:spcAft>
              <a:buClr>
                <a:srgbClr val="C00000"/>
              </a:buClr>
              <a:buSzPct val="75000"/>
              <a:buFont typeface="Wingdings 3" panose="05040102010807070707" pitchFamily="18" charset="2"/>
              <a:buNone/>
              <a:defRPr/>
            </a:pPr>
            <a:r>
              <a:rPr lang="en-US" altLang="zh-CN" sz="2800" b="1" dirty="0" smtClean="0">
                <a:solidFill>
                  <a:schemeClr val="bg1"/>
                </a:solidFill>
                <a:latin typeface="+mn-ea"/>
                <a:sym typeface="+mn-ea"/>
              </a:rPr>
              <a:t>   2-1.《西南林业大学培训费管理办法（2018年修订）》（西南林[2018] 99号）从2018年7月24日印发之日起执行。7月24日之前的培训费按照以前的管理办法执行。</a:t>
            </a:r>
            <a:endParaRPr kumimoji="0" lang="en-US" altLang="zh-CN" sz="2800" b="1" i="0" u="none" strike="noStrike" kern="1200" cap="none" spc="0" normalizeH="0" baseline="0" dirty="0" smtClean="0">
              <a:solidFill>
                <a:schemeClr val="bg1"/>
              </a:solidFill>
              <a:latin typeface="+mn-ea"/>
              <a:ea typeface="+mn-ea"/>
            </a:endParaRPr>
          </a:p>
          <a:p>
            <a:pPr marR="0" lvl="0" indent="0" algn="l" defTabSz="914400" rtl="0" fontAlgn="base">
              <a:lnSpc>
                <a:spcPct val="100000"/>
              </a:lnSpc>
              <a:spcBef>
                <a:spcPts val="0"/>
              </a:spcBef>
              <a:spcAft>
                <a:spcPct val="0"/>
              </a:spcAft>
              <a:buClr>
                <a:srgbClr val="C00000"/>
              </a:buClr>
              <a:buSzPct val="75000"/>
              <a:buFont typeface="Wingdings 3" panose="05040102010807070707" pitchFamily="18" charset="2"/>
              <a:buNone/>
              <a:defRPr/>
            </a:pPr>
            <a:r>
              <a:rPr lang="en-US" altLang="zh-CN" sz="2800" b="1" dirty="0" smtClean="0">
                <a:solidFill>
                  <a:schemeClr val="bg1"/>
                </a:solidFill>
                <a:latin typeface="+mn-ea"/>
                <a:sym typeface="+mn-ea"/>
              </a:rPr>
              <a:t>   2-2.国家和省委组织部、公务员局组织的调训和统一培训，国家和省外国专家局组织的出国（境）培训，受托举办援外培训班按照有关规定执行，如无规定，参照学校制度执行。</a:t>
            </a:r>
            <a:endParaRPr lang="en-US" altLang="zh-CN" sz="2800" b="1" dirty="0" smtClean="0">
              <a:solidFill>
                <a:schemeClr val="bg1"/>
              </a:solidFill>
              <a:latin typeface="+mn-ea"/>
            </a:endParaRPr>
          </a:p>
        </p:txBody>
      </p:sp>
      <p:sp>
        <p:nvSpPr>
          <p:cNvPr id="4" name="文本框 3"/>
          <p:cNvSpPr txBox="1"/>
          <p:nvPr/>
        </p:nvSpPr>
        <p:spPr>
          <a:xfrm>
            <a:off x="151130" y="-24765"/>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培训费-组织培训（厉行节约控制指标）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46890" cy="573024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476355" cy="5262979"/>
          </a:xfrm>
          <a:prstGeom prst="rect">
            <a:avLst/>
          </a:prstGeom>
          <a:noFill/>
        </p:spPr>
        <p:txBody>
          <a:bodyPr wrap="square" rtlCol="0">
            <a:spAutoFit/>
          </a:bodyPr>
          <a:lstStyle/>
          <a:p>
            <a:pPr marL="273050" marR="0" lvl="0" algn="l" defTabSz="914400" rtl="0" fontAlgn="base" latinLnBrk="0">
              <a:lnSpc>
                <a:spcPct val="150000"/>
              </a:lnSpc>
              <a:spcBef>
                <a:spcPts val="0"/>
              </a:spcBef>
              <a:buClr>
                <a:schemeClr val="accent1"/>
              </a:buClr>
              <a:buSzPct val="76000"/>
              <a:buFont typeface="Wingdings 3" panose="05040102010807070707" pitchFamily="18" charset="2"/>
              <a:buChar char=""/>
              <a:defRPr/>
            </a:pPr>
            <a:r>
              <a:rPr lang="en-US" altLang="zh-CN" sz="2800" b="1" dirty="0" err="1" smtClean="0">
                <a:solidFill>
                  <a:schemeClr val="bg1"/>
                </a:solidFill>
                <a:latin typeface="+mn-ea"/>
                <a:sym typeface="+mn-ea"/>
              </a:rPr>
              <a:t>报销所需资料</a:t>
            </a:r>
            <a:endParaRPr kumimoji="0" lang="en-US" altLang="zh-CN" sz="2800" b="1" i="0" u="none" strike="noStrike" kern="1200" cap="none" spc="0" normalizeH="0" baseline="0" dirty="0" smtClean="0">
              <a:solidFill>
                <a:schemeClr val="bg1"/>
              </a:solidFill>
              <a:latin typeface="+mn-ea"/>
            </a:endParaRPr>
          </a:p>
          <a:p>
            <a:pPr>
              <a:lnSpc>
                <a:spcPct val="150000"/>
              </a:lnSpc>
              <a:buSzPct val="76000"/>
            </a:pPr>
            <a:r>
              <a:rPr lang="en-US" altLang="zh-CN" sz="2800" b="1" dirty="0" smtClean="0">
                <a:solidFill>
                  <a:schemeClr val="bg1"/>
                </a:solidFill>
                <a:latin typeface="+mn-ea"/>
                <a:sym typeface="+mn-ea"/>
              </a:rPr>
              <a:t>   包括培训计划审批文件、培训通知、实际参训人员签到表、培训机构出具的收款票据、费用明细、电子结算单等凭证。属于师资费范围内的开支内容，应当提供讲课费签收单或合同，课时费计算书面依据等；异地授课的城市间交通费、住宿费、伙食费按照差旅费报销办法提供相关凭据，按上述有关规定标准执行。</a:t>
            </a:r>
            <a:endParaRPr lang="en-US" altLang="zh-CN" sz="2800" b="1" kern="1200" dirty="0" smtClean="0">
              <a:solidFill>
                <a:schemeClr val="bg1"/>
              </a:solidFill>
              <a:latin typeface="+mn-ea"/>
              <a:ea typeface="+mn-ea"/>
            </a:endParaRPr>
          </a:p>
          <a:p>
            <a:pPr>
              <a:lnSpc>
                <a:spcPct val="150000"/>
              </a:lnSpc>
              <a:buSzPct val="76000"/>
            </a:pPr>
            <a:r>
              <a:rPr lang="en-US" altLang="zh-CN" sz="2800" b="1" dirty="0" smtClean="0">
                <a:solidFill>
                  <a:schemeClr val="bg1"/>
                </a:solidFill>
                <a:latin typeface="+mn-ea"/>
                <a:sym typeface="+mn-ea"/>
              </a:rPr>
              <a:t>   执行中经分管校领导批准增加的培训项目，还应提供书面批准的审批材料。</a:t>
            </a:r>
            <a:endParaRPr lang="en-US" altLang="zh-CN" sz="2800" b="1" dirty="0" smtClean="0">
              <a:solidFill>
                <a:schemeClr val="bg1"/>
              </a:solidFill>
              <a:latin typeface="+mn-ea"/>
            </a:endParaRPr>
          </a:p>
        </p:txBody>
      </p:sp>
      <p:sp>
        <p:nvSpPr>
          <p:cNvPr id="5" name="文本框 4"/>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培训费-组织培训（厉行节约控制指标）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46890" cy="549656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476355" cy="5570756"/>
          </a:xfrm>
          <a:prstGeom prst="rect">
            <a:avLst/>
          </a:prstGeom>
          <a:noFill/>
        </p:spPr>
        <p:txBody>
          <a:bodyPr wrap="square" rtlCol="0">
            <a:spAutoFit/>
          </a:bodyPr>
          <a:lstStyle/>
          <a:p>
            <a:pPr marL="273050" marR="0" lvl="0" indent="0" algn="l" defTabSz="914400" rtl="0" fontAlgn="base">
              <a:lnSpc>
                <a:spcPct val="100000"/>
              </a:lnSpc>
              <a:spcBef>
                <a:spcPts val="0"/>
              </a:spcBef>
              <a:spcAft>
                <a:spcPct val="0"/>
              </a:spcAft>
              <a:buClr>
                <a:schemeClr val="accent1"/>
              </a:buClr>
              <a:buSzPct val="76000"/>
              <a:buFont typeface="Wingdings 3" panose="05040102010807070707" pitchFamily="18" charset="2"/>
              <a:buNone/>
              <a:defRPr/>
            </a:pPr>
            <a:endParaRPr kumimoji="0" lang="en-US" altLang="zh-CN" sz="2000" b="1" i="0" u="none" strike="noStrike" kern="1200" cap="none" spc="0" normalizeH="0" baseline="0" dirty="0" smtClean="0">
              <a:solidFill>
                <a:schemeClr val="bg1"/>
              </a:solidFill>
              <a:latin typeface="+mn-ea"/>
            </a:endParaRPr>
          </a:p>
          <a:p>
            <a:pPr marL="273050" marR="0" lvl="0" algn="l" defTabSz="914400" rtl="0" fontAlgn="base" latinLnBrk="0">
              <a:lnSpc>
                <a:spcPct val="15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注意事项：</a:t>
            </a:r>
            <a:endParaRPr lang="en-US" altLang="zh-CN" sz="2800" b="1" kern="1200" dirty="0" smtClean="0">
              <a:solidFill>
                <a:schemeClr val="bg1"/>
              </a:solidFill>
              <a:latin typeface="+mn-ea"/>
              <a:ea typeface="+mn-ea"/>
            </a:endParaRPr>
          </a:p>
          <a:p>
            <a:pPr>
              <a:lnSpc>
                <a:spcPct val="150000"/>
              </a:lnSpc>
              <a:buSzPct val="76000"/>
              <a:buFont typeface="Arial" pitchFamily="34" charset="0"/>
              <a:buChar char="•"/>
            </a:pPr>
            <a:r>
              <a:rPr lang="en-US" altLang="zh-CN" sz="2800" b="1" dirty="0" smtClean="0">
                <a:solidFill>
                  <a:schemeClr val="bg1"/>
                </a:solidFill>
                <a:latin typeface="+mn-ea"/>
                <a:sym typeface="+mn-ea"/>
              </a:rPr>
              <a:t>  </a:t>
            </a:r>
            <a:r>
              <a:rPr lang="en-US" altLang="zh-CN" sz="2800" b="1" dirty="0" smtClean="0">
                <a:solidFill>
                  <a:schemeClr val="bg1"/>
                </a:solidFill>
                <a:latin typeface="+mn-ea"/>
                <a:sym typeface="+mn-ea"/>
              </a:rPr>
              <a:t>1.各学院</a:t>
            </a:r>
            <a:r>
              <a:rPr lang="en-US" altLang="zh-CN" sz="2800" b="1" dirty="0" smtClean="0">
                <a:solidFill>
                  <a:schemeClr val="bg1"/>
                </a:solidFill>
                <a:latin typeface="+mn-ea"/>
                <a:sym typeface="+mn-ea"/>
              </a:rPr>
              <a:t>、部门在培训结束后应当及时办理报销手续</a:t>
            </a:r>
            <a:r>
              <a:rPr lang="en-US" altLang="zh-CN" sz="2800" b="1" dirty="0" smtClean="0">
                <a:solidFill>
                  <a:schemeClr val="bg1"/>
                </a:solidFill>
                <a:latin typeface="+mn-ea"/>
                <a:sym typeface="+mn-ea"/>
              </a:rPr>
              <a:t>，培训费按次报销</a:t>
            </a:r>
            <a:r>
              <a:rPr lang="en-US" altLang="zh-CN" sz="2800" b="1" dirty="0" smtClean="0">
                <a:solidFill>
                  <a:schemeClr val="bg1"/>
                </a:solidFill>
                <a:latin typeface="+mn-ea"/>
                <a:sym typeface="+mn-ea"/>
              </a:rPr>
              <a:t>；不得拆分报销各类费用，不得报销与本次培训无关的其他费用，不得使用不合法、不合规、不合理的票据报销</a:t>
            </a:r>
            <a:r>
              <a:rPr lang="en-US" altLang="zh-CN" sz="2800" b="1" dirty="0" smtClean="0">
                <a:solidFill>
                  <a:schemeClr val="bg1"/>
                </a:solidFill>
                <a:latin typeface="+mn-ea"/>
                <a:sym typeface="+mn-ea"/>
              </a:rPr>
              <a:t>。</a:t>
            </a:r>
          </a:p>
          <a:p>
            <a:pPr>
              <a:lnSpc>
                <a:spcPct val="150000"/>
              </a:lnSpc>
              <a:buSzPct val="76000"/>
              <a:buFont typeface="Arial" pitchFamily="34" charset="0"/>
              <a:buChar char="•"/>
            </a:pPr>
            <a:r>
              <a:rPr lang="en-US" altLang="zh-CN" sz="2800" b="1" dirty="0" smtClean="0">
                <a:solidFill>
                  <a:schemeClr val="bg1"/>
                </a:solidFill>
                <a:latin typeface="+mn-ea"/>
                <a:sym typeface="+mn-ea"/>
              </a:rPr>
              <a:t>  2.</a:t>
            </a:r>
            <a:r>
              <a:rPr lang="zh-CN" altLang="en-US" sz="2800" b="1" dirty="0" smtClean="0">
                <a:solidFill>
                  <a:schemeClr val="bg1"/>
                </a:solidFill>
                <a:latin typeface="+mn-ea"/>
                <a:sym typeface="+mn-ea"/>
              </a:rPr>
              <a:t>培训费实行综合定额标准，分项核定、总额控制。参见培训费规定第八条。</a:t>
            </a:r>
            <a:endParaRPr lang="en-US" altLang="zh-CN" sz="2800" b="1" dirty="0" smtClean="0">
              <a:solidFill>
                <a:schemeClr val="bg1"/>
              </a:solidFill>
              <a:latin typeface="+mn-ea"/>
              <a:sym typeface="+mn-ea"/>
            </a:endParaRPr>
          </a:p>
          <a:p>
            <a:pPr>
              <a:lnSpc>
                <a:spcPct val="150000"/>
              </a:lnSpc>
              <a:buSzPct val="76000"/>
              <a:buFont typeface="Arial" pitchFamily="34" charset="0"/>
              <a:buChar char="•"/>
            </a:pPr>
            <a:r>
              <a:rPr lang="en-US" altLang="zh-CN" sz="2800" b="1" dirty="0" smtClean="0">
                <a:solidFill>
                  <a:schemeClr val="bg1"/>
                </a:solidFill>
                <a:latin typeface="+mn-ea"/>
                <a:sym typeface="+mn-ea"/>
              </a:rPr>
              <a:t>  3.</a:t>
            </a:r>
            <a:r>
              <a:rPr lang="zh-CN" altLang="en-US" sz="2800" b="1" dirty="0" smtClean="0">
                <a:solidFill>
                  <a:srgbClr val="FF0000"/>
                </a:solidFill>
                <a:latin typeface="+mn-ea"/>
                <a:sym typeface="+mn-ea"/>
              </a:rPr>
              <a:t>师资费不在综合定额标准内，单独核算</a:t>
            </a:r>
            <a:r>
              <a:rPr lang="zh-CN" altLang="en-US" sz="2800" b="1" dirty="0" smtClean="0">
                <a:solidFill>
                  <a:schemeClr val="bg1"/>
                </a:solidFill>
                <a:latin typeface="+mn-ea"/>
                <a:sym typeface="+mn-ea"/>
              </a:rPr>
              <a:t>。按授课教师职称、授课学时核定标准内报销。参见培训费规定的第十条。</a:t>
            </a:r>
            <a:endParaRPr lang="en-US" altLang="zh-CN" sz="2800" b="1" dirty="0" smtClean="0">
              <a:solidFill>
                <a:schemeClr val="bg1"/>
              </a:solidFill>
              <a:latin typeface="+mn-ea"/>
            </a:endParaRPr>
          </a:p>
        </p:txBody>
      </p:sp>
      <p:sp>
        <p:nvSpPr>
          <p:cNvPr id="4" name="文本框 3"/>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培训费-组织培训（厉行节约控制指标）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46890" cy="549656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476355" cy="3199765"/>
          </a:xfrm>
          <a:prstGeom prst="rect">
            <a:avLst/>
          </a:prstGeom>
          <a:noFill/>
        </p:spPr>
        <p:txBody>
          <a:bodyPr wrap="square" rtlCol="0">
            <a:spAutoFit/>
          </a:bodyPr>
          <a:lstStyle/>
          <a:p>
            <a:pPr marL="273050" marR="0" lvl="0" indent="0" algn="l" defTabSz="914400" rtl="0" fontAlgn="base">
              <a:lnSpc>
                <a:spcPct val="100000"/>
              </a:lnSpc>
              <a:spcBef>
                <a:spcPts val="0"/>
              </a:spcBef>
              <a:spcAft>
                <a:spcPct val="0"/>
              </a:spcAft>
              <a:buClr>
                <a:schemeClr val="accent1"/>
              </a:buClr>
              <a:buSzPct val="76000"/>
              <a:buFont typeface="Wingdings 3" panose="05040102010807070707" pitchFamily="18" charset="2"/>
              <a:buNone/>
              <a:defRPr/>
            </a:pPr>
            <a:endParaRPr kumimoji="0" lang="en-US" altLang="zh-CN" sz="2000" b="1" i="0" u="none" strike="noStrike" kern="1200" cap="none" spc="0" normalizeH="0" baseline="0" dirty="0" smtClean="0">
              <a:solidFill>
                <a:schemeClr val="bg1"/>
              </a:solidFill>
              <a:latin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管理规定：</a:t>
            </a:r>
            <a:endParaRPr lang="en-US" altLang="zh-CN" sz="2800" b="1" kern="1200" dirty="0" smtClean="0">
              <a:solidFill>
                <a:schemeClr val="bg1"/>
              </a:solidFill>
              <a:latin typeface="+mn-ea"/>
            </a:endParaRPr>
          </a:p>
          <a:p>
            <a:pPr>
              <a:lnSpc>
                <a:spcPct val="150000"/>
              </a:lnSpc>
              <a:buClr>
                <a:srgbClr val="C00000"/>
              </a:buClr>
              <a:buSzPct val="75000"/>
              <a:buFont typeface="Wingdings 3" panose="05040102010807070707" pitchFamily="18" charset="2"/>
              <a:buNone/>
            </a:pPr>
            <a:r>
              <a:rPr lang="en-US" altLang="zh-CN" sz="2800" b="1" dirty="0" smtClean="0">
                <a:solidFill>
                  <a:schemeClr val="bg1"/>
                </a:solidFill>
                <a:latin typeface="+mn-ea"/>
                <a:sym typeface="+mn-ea"/>
              </a:rPr>
              <a:t>  1.归口管理</a:t>
            </a:r>
            <a:r>
              <a:rPr lang="zh-CN" altLang="en-US" sz="2800" b="1" dirty="0" smtClean="0">
                <a:solidFill>
                  <a:schemeClr val="bg1"/>
                </a:solidFill>
                <a:latin typeface="+mn-ea"/>
                <a:sym typeface="+mn-ea"/>
              </a:rPr>
              <a:t>：各归口管理</a:t>
            </a:r>
            <a:r>
              <a:rPr lang="en-US" altLang="zh-CN" sz="2800" b="1" dirty="0" err="1" smtClean="0">
                <a:solidFill>
                  <a:schemeClr val="bg1"/>
                </a:solidFill>
                <a:latin typeface="+mn-ea"/>
                <a:sym typeface="+mn-ea"/>
              </a:rPr>
              <a:t>部门</a:t>
            </a:r>
            <a:endParaRPr lang="en-US" altLang="zh-CN" sz="2800" b="1" kern="1200" dirty="0" smtClean="0">
              <a:solidFill>
                <a:schemeClr val="bg1"/>
              </a:solidFill>
              <a:latin typeface="+mn-ea"/>
            </a:endParaRPr>
          </a:p>
          <a:p>
            <a:pPr>
              <a:lnSpc>
                <a:spcPct val="150000"/>
              </a:lnSpc>
              <a:buClr>
                <a:srgbClr val="C00000"/>
              </a:buClr>
              <a:buSzPct val="75000"/>
              <a:buFont typeface="Wingdings 3" panose="05040102010807070707" pitchFamily="18" charset="2"/>
              <a:buNone/>
            </a:pPr>
            <a:r>
              <a:rPr lang="en-US" altLang="zh-CN" sz="2800" b="1" dirty="0" smtClean="0">
                <a:solidFill>
                  <a:schemeClr val="bg1"/>
                </a:solidFill>
                <a:latin typeface="+mn-ea"/>
                <a:sym typeface="+mn-ea"/>
              </a:rPr>
              <a:t>  2.执行上级、学校有关培训事项的管理规定，学校财务审批制度等相关规定。</a:t>
            </a:r>
            <a:endParaRPr lang="zh-CN" altLang="en-US" sz="2800" kern="1200" dirty="0">
              <a:latin typeface="仿宋_GB2312" panose="02010609030101010101" pitchFamily="49" charset="-122"/>
              <a:ea typeface="仿宋_GB2312" panose="02010609030101010101" pitchFamily="49" charset="-122"/>
              <a:cs typeface="华文新魏" panose="02010800040101010101" pitchFamily="2" charset="-122"/>
            </a:endParaRPr>
          </a:p>
          <a:p>
            <a:pPr>
              <a:buSzPct val="76000"/>
            </a:pPr>
            <a:endParaRPr lang="en-US" altLang="zh-CN" sz="2800" b="1" dirty="0" smtClean="0">
              <a:solidFill>
                <a:schemeClr val="bg1"/>
              </a:solidFill>
              <a:latin typeface="+mn-ea"/>
            </a:endParaRPr>
          </a:p>
        </p:txBody>
      </p:sp>
      <p:sp>
        <p:nvSpPr>
          <p:cNvPr id="4" name="文本框 3"/>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培训费-参加培训（厉行节约控制指标）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文本框 207"/>
          <p:cNvSpPr txBox="1"/>
          <p:nvPr/>
        </p:nvSpPr>
        <p:spPr>
          <a:xfrm>
            <a:off x="813389" y="4127282"/>
            <a:ext cx="10725469" cy="521970"/>
          </a:xfrm>
          <a:prstGeom prst="rect">
            <a:avLst/>
          </a:prstGeom>
          <a:noFill/>
        </p:spPr>
        <p:txBody>
          <a:bodyPr wrap="square" rtlCol="0">
            <a:spAutoFit/>
          </a:bodyPr>
          <a:lstStyle/>
          <a:p>
            <a:r>
              <a:rPr lang="zh-CN" altLang="zh-CN" sz="2800" b="1" dirty="0" smtClean="0">
                <a:solidFill>
                  <a:schemeClr val="bg1"/>
                </a:solidFill>
                <a:latin typeface="+mn-ea"/>
                <a:sym typeface="+mn-ea"/>
              </a:rPr>
              <a:t>指因业务需要的临时用款，如职工预借的差旅费等。</a:t>
            </a:r>
            <a:endParaRPr lang="zh-CN" altLang="zh-CN" sz="2800" b="1" dirty="0" smtClean="0">
              <a:solidFill>
                <a:schemeClr val="bg1"/>
              </a:solidFill>
              <a:latin typeface="+mn-ea"/>
            </a:endParaRPr>
          </a:p>
        </p:txBody>
      </p:sp>
      <p:sp>
        <p:nvSpPr>
          <p:cNvPr id="2" name="矩形 1"/>
          <p:cNvSpPr/>
          <p:nvPr/>
        </p:nvSpPr>
        <p:spPr>
          <a:xfrm>
            <a:off x="151130" y="975360"/>
            <a:ext cx="11946890" cy="549656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252730" y="975360"/>
            <a:ext cx="11476355" cy="3199765"/>
          </a:xfrm>
          <a:prstGeom prst="rect">
            <a:avLst/>
          </a:prstGeom>
          <a:noFill/>
        </p:spPr>
        <p:txBody>
          <a:bodyPr wrap="square" rtlCol="0">
            <a:spAutoFit/>
          </a:bodyPr>
          <a:lstStyle/>
          <a:p>
            <a:pPr marL="273050" marR="0" lvl="0" indent="0" algn="l" defTabSz="914400" rtl="0" fontAlgn="base">
              <a:lnSpc>
                <a:spcPct val="100000"/>
              </a:lnSpc>
              <a:spcBef>
                <a:spcPts val="0"/>
              </a:spcBef>
              <a:spcAft>
                <a:spcPct val="0"/>
              </a:spcAft>
              <a:buClr>
                <a:schemeClr val="accent1"/>
              </a:buClr>
              <a:buSzPct val="76000"/>
              <a:buFont typeface="Wingdings 3" panose="05040102010807070707" pitchFamily="18" charset="2"/>
              <a:buNone/>
              <a:defRPr/>
            </a:pPr>
            <a:endParaRPr kumimoji="0" lang="en-US" altLang="zh-CN" sz="2000" b="1" i="0" u="none" strike="noStrike" kern="1200" cap="none" spc="0" normalizeH="0" baseline="0" dirty="0" smtClean="0">
              <a:solidFill>
                <a:schemeClr val="bg1"/>
              </a:solidFill>
              <a:latin typeface="+mn-ea"/>
            </a:endParaRPr>
          </a:p>
          <a:p>
            <a:pPr marL="273050" marR="0" lvl="0" algn="l" defTabSz="914400" rtl="0" fontAlgn="base" latinLnBrk="0">
              <a:lnSpc>
                <a:spcPct val="100000"/>
              </a:lnSpc>
              <a:spcBef>
                <a:spcPts val="0"/>
              </a:spcBef>
              <a:buClr>
                <a:schemeClr val="accent1"/>
              </a:buClr>
              <a:buSzPct val="76000"/>
              <a:buFont typeface="Wingdings 3" panose="05040102010807070707" pitchFamily="18" charset="2"/>
              <a:buChar char=""/>
              <a:defRPr/>
            </a:pPr>
            <a:r>
              <a:rPr lang="en-US" altLang="zh-CN" sz="2800" b="1" dirty="0" smtClean="0">
                <a:solidFill>
                  <a:schemeClr val="bg1"/>
                </a:solidFill>
                <a:latin typeface="+mn-ea"/>
                <a:sym typeface="+mn-ea"/>
              </a:rPr>
              <a:t>管理规定：</a:t>
            </a:r>
            <a:endParaRPr lang="en-US" altLang="zh-CN" sz="2800" b="1" kern="1200" dirty="0" smtClean="0">
              <a:solidFill>
                <a:schemeClr val="bg1"/>
              </a:solidFill>
              <a:latin typeface="+mn-ea"/>
            </a:endParaRPr>
          </a:p>
          <a:p>
            <a:pPr>
              <a:lnSpc>
                <a:spcPct val="150000"/>
              </a:lnSpc>
              <a:buClr>
                <a:srgbClr val="C00000"/>
              </a:buClr>
              <a:buSzPct val="75000"/>
              <a:buFont typeface="Wingdings 3" panose="05040102010807070707" pitchFamily="18" charset="2"/>
              <a:buNone/>
            </a:pPr>
            <a:r>
              <a:rPr lang="en-US" altLang="zh-CN" sz="2800" b="1" dirty="0" smtClean="0">
                <a:solidFill>
                  <a:schemeClr val="bg1"/>
                </a:solidFill>
                <a:latin typeface="+mn-ea"/>
                <a:sym typeface="+mn-ea"/>
              </a:rPr>
              <a:t>  1.归口管理：</a:t>
            </a:r>
            <a:r>
              <a:rPr lang="zh-CN" altLang="en-US" sz="2800" b="1" dirty="0" smtClean="0">
                <a:solidFill>
                  <a:schemeClr val="bg1"/>
                </a:solidFill>
                <a:latin typeface="+mn-ea"/>
                <a:sym typeface="+mn-ea"/>
              </a:rPr>
              <a:t>各归口管理部门</a:t>
            </a:r>
            <a:endParaRPr lang="en-US" altLang="zh-CN" sz="2800" b="1" kern="1200" dirty="0" smtClean="0">
              <a:solidFill>
                <a:schemeClr val="bg1"/>
              </a:solidFill>
              <a:latin typeface="+mn-ea"/>
            </a:endParaRPr>
          </a:p>
          <a:p>
            <a:pPr>
              <a:lnSpc>
                <a:spcPct val="150000"/>
              </a:lnSpc>
              <a:buClr>
                <a:srgbClr val="C00000"/>
              </a:buClr>
              <a:buSzPct val="75000"/>
              <a:buFont typeface="Wingdings 3" panose="05040102010807070707" pitchFamily="18" charset="2"/>
              <a:buNone/>
            </a:pPr>
            <a:r>
              <a:rPr lang="en-US" altLang="zh-CN" sz="2800" b="1" dirty="0" smtClean="0">
                <a:solidFill>
                  <a:schemeClr val="bg1"/>
                </a:solidFill>
                <a:latin typeface="+mn-ea"/>
                <a:sym typeface="+mn-ea"/>
              </a:rPr>
              <a:t>  2.执行上级、学校有关培训事项的管理规定，学校财务审批制度等相关规定。</a:t>
            </a:r>
            <a:endParaRPr lang="zh-CN" altLang="en-US" sz="2800" kern="1200" dirty="0">
              <a:latin typeface="仿宋_GB2312" panose="02010609030101010101" pitchFamily="49" charset="-122"/>
              <a:ea typeface="仿宋_GB2312" panose="02010609030101010101" pitchFamily="49" charset="-122"/>
              <a:cs typeface="华文新魏" panose="02010800040101010101" pitchFamily="2" charset="-122"/>
            </a:endParaRPr>
          </a:p>
          <a:p>
            <a:pPr>
              <a:buSzPct val="76000"/>
            </a:pPr>
            <a:endParaRPr lang="en-US" altLang="zh-CN" sz="2800" b="1" dirty="0" smtClean="0">
              <a:solidFill>
                <a:schemeClr val="bg1"/>
              </a:solidFill>
              <a:latin typeface="+mn-ea"/>
            </a:endParaRPr>
          </a:p>
        </p:txBody>
      </p:sp>
      <p:sp>
        <p:nvSpPr>
          <p:cNvPr id="4" name="文本框 3"/>
          <p:cNvSpPr txBox="1"/>
          <p:nvPr/>
        </p:nvSpPr>
        <p:spPr>
          <a:xfrm>
            <a:off x="151130" y="-7620"/>
            <a:ext cx="8736330" cy="583565"/>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3200" b="1" dirty="0" smtClean="0">
                <a:solidFill>
                  <a:schemeClr val="bg1"/>
                </a:solidFill>
                <a:latin typeface="张海山锐线体简" panose="02000000000000000000" pitchFamily="2" charset="-122"/>
                <a:ea typeface="张海山锐线体简" panose="02000000000000000000" pitchFamily="2" charset="-122"/>
                <a:sym typeface="+mn-ea"/>
              </a:rPr>
              <a:t>培训费-参加培训（厉行节约控制指标）</a:t>
            </a:r>
            <a:endParaRPr lang="zh-CN" altLang="en-US" sz="3200" b="1"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456628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638937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pPr algn="l"/>
            <a:r>
              <a:rPr lang="zh-CN" altLang="zh-CN" sz="2800" dirty="0">
                <a:latin typeface="+mj-lt"/>
                <a:ea typeface="+mj-ea"/>
                <a:cs typeface="+mj-cs"/>
                <a:sym typeface="+mn-ea"/>
              </a:rPr>
              <a:t>服务、物资、设备等采购事项支出</a:t>
            </a:r>
            <a:r>
              <a:rPr lang="zh-CN" altLang="en-US" sz="2800" dirty="0">
                <a:latin typeface="+mj-lt"/>
                <a:ea typeface="+mj-ea"/>
                <a:cs typeface="+mj-cs"/>
                <a:sym typeface="+mn-ea"/>
              </a:rPr>
              <a:t>：</a:t>
            </a:r>
            <a:endParaRPr lang="zh-CN" altLang="en-US" sz="2800" b="1" dirty="0">
              <a:solidFill>
                <a:schemeClr val="bg1"/>
              </a:solidFill>
              <a:latin typeface="+mn-ea"/>
            </a:endParaRPr>
          </a:p>
        </p:txBody>
      </p:sp>
      <p:sp>
        <p:nvSpPr>
          <p:cNvPr id="5" name="文本框 4"/>
          <p:cNvSpPr txBox="1"/>
          <p:nvPr/>
        </p:nvSpPr>
        <p:spPr>
          <a:xfrm>
            <a:off x="1685925" y="1177925"/>
            <a:ext cx="9627870" cy="3969385"/>
          </a:xfrm>
          <a:prstGeom prst="rect">
            <a:avLst/>
          </a:prstGeom>
          <a:noFill/>
        </p:spPr>
        <p:txBody>
          <a:bodyPr wrap="square" rtlCol="0">
            <a:spAutoFit/>
          </a:bodyPr>
          <a:lstStyle/>
          <a:p>
            <a:pPr fontAlgn="auto">
              <a:lnSpc>
                <a:spcPct val="150000"/>
              </a:lnSpc>
              <a:buClr>
                <a:srgbClr val="C00000"/>
              </a:buClr>
              <a:buSzPct val="75000"/>
              <a:buFont typeface="Wingdings 3" panose="05040102010807070707" pitchFamily="18" charset="2"/>
              <a:buNone/>
            </a:pPr>
            <a:r>
              <a:rPr lang="zh-CN" altLang="en-US" sz="2800" b="1" dirty="0">
                <a:latin typeface="+mn-ea"/>
                <a:cs typeface="华文新魏" panose="02010800040101010101" pitchFamily="2" charset="-122"/>
                <a:sym typeface="+mn-ea"/>
              </a:rPr>
              <a:t>管理规定：</a:t>
            </a:r>
            <a:endParaRPr lang="en-US" altLang="zh-CN" sz="2800" b="1" kern="1200" dirty="0">
              <a:latin typeface="+mn-ea"/>
              <a:cs typeface="华文新魏" panose="02010800040101010101" pitchFamily="2" charset="-122"/>
            </a:endParaRPr>
          </a:p>
          <a:p>
            <a:pPr fontAlgn="auto">
              <a:lnSpc>
                <a:spcPct val="150000"/>
              </a:lnSpc>
              <a:buSzPct val="76000"/>
              <a:buNone/>
            </a:pPr>
            <a:r>
              <a:rPr lang="zh-CN" altLang="zh-CN" sz="2800" b="1" dirty="0">
                <a:latin typeface="+mn-ea"/>
                <a:cs typeface="华文新魏" panose="02010800040101010101" pitchFamily="2" charset="-122"/>
                <a:sym typeface="+mn-ea"/>
              </a:rPr>
              <a:t>执行上级、学校采购、招投标管理规定，学校物资、设备验收管理、固定资产管理规定，学校财务审批制度等相关规定。</a:t>
            </a:r>
            <a:endParaRPr lang="zh-CN" altLang="zh-CN" sz="2800" b="1" kern="1200" dirty="0">
              <a:latin typeface="+mn-ea"/>
              <a:cs typeface="华文新魏" panose="02010800040101010101" pitchFamily="2" charset="-122"/>
            </a:endParaRPr>
          </a:p>
          <a:p>
            <a:pPr fontAlgn="auto">
              <a:lnSpc>
                <a:spcPct val="150000"/>
              </a:lnSpc>
              <a:buSzPct val="76000"/>
              <a:buNone/>
            </a:pPr>
            <a:r>
              <a:rPr lang="zh-CN" altLang="zh-CN" sz="2800" b="1" dirty="0">
                <a:latin typeface="+mn-ea"/>
                <a:cs typeface="华文新魏" panose="02010800040101010101" pitchFamily="2" charset="-122"/>
                <a:sym typeface="+mn-ea"/>
              </a:rPr>
              <a:t>学校采购、招投标、物资设备验收和固定资产管理归口国有资产管理处（招标办）管</a:t>
            </a:r>
            <a:r>
              <a:rPr lang="zh-CN" altLang="zh-CN" sz="2800" b="1" dirty="0" smtClean="0">
                <a:latin typeface="+mn-ea"/>
                <a:cs typeface="华文新魏" panose="02010800040101010101" pitchFamily="2" charset="-122"/>
                <a:sym typeface="+mn-ea"/>
              </a:rPr>
              <a:t>理。</a:t>
            </a:r>
            <a:endParaRPr lang="zh-CN" altLang="en-US" sz="2800" b="1"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618067" y="1142365"/>
          <a:ext cx="11123083" cy="5298539"/>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638937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zh-CN" sz="2800" dirty="0">
                <a:latin typeface="+mj-lt"/>
                <a:ea typeface="+mj-ea"/>
                <a:cs typeface="+mj-cs"/>
                <a:sym typeface="+mn-ea"/>
              </a:rPr>
              <a:t>学生奖助学金支出：</a:t>
            </a:r>
            <a:endParaRPr lang="zh-CN" altLang="en-US" sz="2800" b="1" dirty="0">
              <a:solidFill>
                <a:schemeClr val="bg1"/>
              </a:solidFill>
              <a:latin typeface="+mn-ea"/>
            </a:endParaRPr>
          </a:p>
        </p:txBody>
      </p:sp>
      <p:sp>
        <p:nvSpPr>
          <p:cNvPr id="5" name="文本框 4"/>
          <p:cNvSpPr txBox="1"/>
          <p:nvPr/>
        </p:nvSpPr>
        <p:spPr>
          <a:xfrm>
            <a:off x="855132" y="1177925"/>
            <a:ext cx="10752667" cy="4616648"/>
          </a:xfrm>
          <a:prstGeom prst="rect">
            <a:avLst/>
          </a:prstGeom>
          <a:noFill/>
        </p:spPr>
        <p:txBody>
          <a:bodyPr wrap="square" rtlCol="0">
            <a:spAutoFit/>
          </a:bodyPr>
          <a:lstStyle/>
          <a:p>
            <a:pPr>
              <a:lnSpc>
                <a:spcPct val="150000"/>
              </a:lnSpc>
              <a:buSzPct val="76000"/>
            </a:pPr>
            <a:r>
              <a:rPr lang="en-US" altLang="zh-CN" sz="2800" b="1" dirty="0">
                <a:latin typeface="Times New Roman" panose="02020603050405020304" pitchFamily="18" charset="0"/>
                <a:cs typeface="华文新魏" panose="02010800040101010101" pitchFamily="2" charset="-122"/>
                <a:sym typeface="+mn-ea"/>
              </a:rPr>
              <a:t>1.</a:t>
            </a:r>
            <a:r>
              <a:rPr lang="zh-CN" altLang="zh-CN" sz="2800" b="1" dirty="0">
                <a:latin typeface="Times New Roman" panose="02020603050405020304" pitchFamily="18" charset="0"/>
                <a:cs typeface="华文新魏" panose="02010800040101010101" pitchFamily="2" charset="-122"/>
                <a:sym typeface="+mn-ea"/>
              </a:rPr>
              <a:t>管理规定</a:t>
            </a:r>
            <a:endParaRPr lang="zh-CN" altLang="zh-CN" sz="2800" b="1" kern="1200" dirty="0">
              <a:latin typeface="Times New Roman" panose="02020603050405020304" pitchFamily="18" charset="0"/>
              <a:ea typeface="+mn-ea"/>
              <a:cs typeface="华文新魏" panose="02010800040101010101" pitchFamily="2" charset="-122"/>
            </a:endParaRPr>
          </a:p>
          <a:p>
            <a:pPr>
              <a:lnSpc>
                <a:spcPct val="150000"/>
              </a:lnSpc>
              <a:buSzPct val="76000"/>
            </a:pPr>
            <a:r>
              <a:rPr lang="zh-CN" altLang="zh-CN" sz="2800" b="1" dirty="0">
                <a:latin typeface="Times New Roman" panose="02020603050405020304" pitchFamily="18" charset="0"/>
                <a:cs typeface="华文新魏" panose="02010800040101010101" pitchFamily="2" charset="-122"/>
                <a:sym typeface="+mn-ea"/>
              </a:rPr>
              <a:t>执行上级、学校有关学生奖助学金的管理规定，学校财务审批制度等相关规定。</a:t>
            </a:r>
            <a:endParaRPr lang="zh-CN" altLang="zh-CN" sz="2800" b="1" kern="1200" dirty="0">
              <a:latin typeface="Times New Roman" panose="02020603050405020304" pitchFamily="18" charset="0"/>
              <a:ea typeface="+mn-ea"/>
              <a:cs typeface="华文新魏" panose="02010800040101010101" pitchFamily="2" charset="-122"/>
            </a:endParaRPr>
          </a:p>
          <a:p>
            <a:pPr>
              <a:lnSpc>
                <a:spcPct val="150000"/>
              </a:lnSpc>
              <a:buSzPct val="76000"/>
            </a:pPr>
            <a:r>
              <a:rPr lang="en-US" altLang="zh-CN" sz="2800" b="1" dirty="0">
                <a:latin typeface="Times New Roman" panose="02020603050405020304" pitchFamily="18" charset="0"/>
                <a:cs typeface="华文新魏" panose="02010800040101010101" pitchFamily="2" charset="-122"/>
                <a:sym typeface="+mn-ea"/>
              </a:rPr>
              <a:t>2.</a:t>
            </a:r>
            <a:r>
              <a:rPr lang="zh-CN" altLang="zh-CN" sz="2800" b="1" dirty="0">
                <a:latin typeface="Times New Roman" panose="02020603050405020304" pitchFamily="18" charset="0"/>
                <a:cs typeface="华文新魏" panose="02010800040101010101" pitchFamily="2" charset="-122"/>
                <a:sym typeface="+mn-ea"/>
              </a:rPr>
              <a:t>报销所需资料</a:t>
            </a:r>
            <a:endParaRPr lang="zh-CN" altLang="zh-CN" sz="2800" b="1" kern="1200" dirty="0">
              <a:latin typeface="Times New Roman" panose="02020603050405020304" pitchFamily="18" charset="0"/>
              <a:ea typeface="+mn-ea"/>
              <a:cs typeface="华文新魏" panose="02010800040101010101" pitchFamily="2" charset="-122"/>
            </a:endParaRPr>
          </a:p>
          <a:p>
            <a:pPr>
              <a:lnSpc>
                <a:spcPct val="150000"/>
              </a:lnSpc>
              <a:buSzPct val="76000"/>
            </a:pPr>
            <a:r>
              <a:rPr lang="zh-CN" altLang="zh-CN" sz="2800" b="1" dirty="0">
                <a:latin typeface="Times New Roman" panose="02020603050405020304" pitchFamily="18" charset="0"/>
                <a:cs typeface="华文新魏" panose="02010800040101010101" pitchFamily="2" charset="-122"/>
                <a:sym typeface="+mn-ea"/>
              </a:rPr>
              <a:t>包括上级依据或学校的决议决定、预算文件、学生奖助学金发放分机构部门汇总表、明细表、其他有效原始票据、经审批的请示或报告、审批齐全完备、其他根据实际审核要求需要补充的资料等。</a:t>
            </a:r>
            <a:endParaRPr lang="zh-CN" altLang="en-US" sz="2800" b="1"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59765" y="4325620"/>
            <a:ext cx="10659110" cy="1938020"/>
          </a:xfrm>
          <a:prstGeom prst="rect">
            <a:avLst/>
          </a:prstGeom>
        </p:spPr>
        <p:txBody>
          <a:bodyPr wrap="square">
            <a:spAutoFit/>
          </a:bodyPr>
          <a:lstStyle/>
          <a:p>
            <a:pPr>
              <a:buSzPct val="76000"/>
            </a:pPr>
            <a:r>
              <a:rPr lang="zh-CN" altLang="en-US" sz="2400" b="1" dirty="0">
                <a:latin typeface="+mn-ea"/>
                <a:cs typeface="+mn-ea"/>
                <a:sym typeface="+mn-ea"/>
              </a:rPr>
              <a:t>现场报账可能存在的问题：</a:t>
            </a:r>
            <a:endParaRPr lang="en-US" altLang="zh-CN" sz="2400" b="1" kern="1200" dirty="0">
              <a:latin typeface="+mn-ea"/>
              <a:cs typeface="+mn-ea"/>
            </a:endParaRPr>
          </a:p>
          <a:p>
            <a:pPr>
              <a:buSzPct val="76000"/>
            </a:pPr>
            <a:r>
              <a:rPr lang="en-US" altLang="zh-CN" sz="2400" b="1" dirty="0">
                <a:latin typeface="+mn-ea"/>
                <a:cs typeface="+mn-ea"/>
                <a:sym typeface="+mn-ea"/>
              </a:rPr>
              <a:t>1.</a:t>
            </a:r>
            <a:r>
              <a:rPr lang="zh-CN" altLang="en-US" sz="2400" b="1" dirty="0">
                <a:latin typeface="+mn-ea"/>
                <a:cs typeface="+mn-ea"/>
                <a:sym typeface="+mn-ea"/>
              </a:rPr>
              <a:t>现场报账会计人员较少，可能出现排队时间较长的情况；</a:t>
            </a:r>
            <a:endParaRPr lang="en-US" altLang="zh-CN" sz="2400" b="1" kern="1200" dirty="0">
              <a:latin typeface="+mn-ea"/>
              <a:cs typeface="+mn-ea"/>
            </a:endParaRPr>
          </a:p>
          <a:p>
            <a:pPr>
              <a:buSzPct val="76000"/>
            </a:pPr>
            <a:r>
              <a:rPr lang="en-US" altLang="zh-CN" sz="2400" b="1" dirty="0">
                <a:latin typeface="+mn-ea"/>
                <a:cs typeface="+mn-ea"/>
                <a:sym typeface="+mn-ea"/>
              </a:rPr>
              <a:t>2.</a:t>
            </a:r>
            <a:r>
              <a:rPr lang="zh-CN" altLang="en-US" sz="2400" b="1" dirty="0">
                <a:latin typeface="+mn-ea"/>
                <a:cs typeface="+mn-ea"/>
                <a:sym typeface="+mn-ea"/>
              </a:rPr>
              <a:t>现场报账的凭证未通过审核稽核的，可能会再次前往财务处取回单据，补充相关手续；</a:t>
            </a:r>
            <a:endParaRPr lang="zh-CN" altLang="zh-CN" sz="2400" b="1" kern="1200" dirty="0">
              <a:latin typeface="+mn-ea"/>
              <a:cs typeface="+mn-ea"/>
            </a:endParaRPr>
          </a:p>
          <a:p>
            <a:pPr>
              <a:buSzPct val="76000"/>
            </a:pPr>
            <a:r>
              <a:rPr lang="en-US" altLang="zh-CN" sz="2400" b="1" dirty="0">
                <a:latin typeface="+mn-ea"/>
                <a:cs typeface="+mn-ea"/>
                <a:sym typeface="+mn-ea"/>
              </a:rPr>
              <a:t>3.</a:t>
            </a:r>
            <a:r>
              <a:rPr lang="zh-CN" altLang="en-US" sz="2400" b="1" dirty="0">
                <a:latin typeface="+mn-ea"/>
                <a:cs typeface="+mn-ea"/>
                <a:sym typeface="+mn-ea"/>
              </a:rPr>
              <a:t>建议</a:t>
            </a:r>
            <a:r>
              <a:rPr lang="zh-CN" altLang="zh-CN" sz="2400" b="1" dirty="0">
                <a:latin typeface="+mn-ea"/>
                <a:cs typeface="+mn-ea"/>
                <a:sym typeface="+mn-ea"/>
              </a:rPr>
              <a:t>尽量选择“投递式报账”方式办理报销业务</a:t>
            </a:r>
            <a:r>
              <a:rPr lang="zh-CN" altLang="en-US" sz="2400" b="1" dirty="0">
                <a:latin typeface="+mn-ea"/>
                <a:cs typeface="+mn-ea"/>
                <a:sym typeface="+mn-ea"/>
              </a:rPr>
              <a:t>或耐心等待。</a:t>
            </a:r>
            <a:endParaRPr lang="zh-CN" altLang="zh-CN" sz="2400" b="1" dirty="0">
              <a:latin typeface="+mn-ea"/>
              <a:cs typeface="+mn-ea"/>
            </a:endParaRPr>
          </a:p>
        </p:txBody>
      </p:sp>
      <p:graphicFrame>
        <p:nvGraphicFramePr>
          <p:cNvPr id="3" name="图表 2"/>
          <p:cNvGraphicFramePr/>
          <p:nvPr/>
        </p:nvGraphicFramePr>
        <p:xfrm>
          <a:off x="1512570" y="648970"/>
          <a:ext cx="9463405" cy="3399790"/>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60196" y="42353"/>
            <a:ext cx="30276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mj-lt"/>
                <a:ea typeface="+mj-ea"/>
                <a:cs typeface="+mj-cs"/>
                <a:sym typeface="+mn-ea"/>
              </a:rPr>
              <a:t>现场报账基本要求</a:t>
            </a:r>
            <a:endParaRPr lang="zh-CN" altLang="en-US" sz="2800" b="1" dirty="0">
              <a:solidFill>
                <a:schemeClr val="bg1"/>
              </a:solidFill>
              <a:latin typeface="+mn-ea"/>
            </a:endParaRPr>
          </a:p>
        </p:txBody>
      </p:sp>
      <p:sp>
        <p:nvSpPr>
          <p:cNvPr id="5" name="文本框 4"/>
          <p:cNvSpPr txBox="1"/>
          <p:nvPr/>
        </p:nvSpPr>
        <p:spPr>
          <a:xfrm>
            <a:off x="1623060" y="855345"/>
            <a:ext cx="8945880" cy="2861310"/>
          </a:xfrm>
          <a:prstGeom prst="rect">
            <a:avLst/>
          </a:prstGeom>
          <a:noFill/>
        </p:spPr>
        <p:txBody>
          <a:bodyPr wrap="square" rtlCol="0">
            <a:spAutoFit/>
          </a:bodyPr>
          <a:lstStyle/>
          <a:p>
            <a:pPr>
              <a:buSzPct val="76000"/>
            </a:pPr>
            <a:r>
              <a:rPr lang="zh-CN" altLang="en-US" sz="3600" b="1" dirty="0">
                <a:solidFill>
                  <a:srgbClr val="0070C0"/>
                </a:solidFill>
                <a:latin typeface="宋体" panose="02010600030101010101" pitchFamily="2" charset="-122"/>
                <a:ea typeface="宋体" panose="02010600030101010101" pitchFamily="2" charset="-122"/>
                <a:cs typeface="华文仿宋" panose="02010600040101010101" pitchFamily="2" charset="-122"/>
                <a:sym typeface="+mn-ea"/>
              </a:rPr>
              <a:t>现场报账地点：新校区经管楼三楼</a:t>
            </a:r>
            <a:r>
              <a:rPr lang="en-US" altLang="zh-CN" sz="3600" b="1" dirty="0">
                <a:solidFill>
                  <a:srgbClr val="0070C0"/>
                </a:solidFill>
                <a:latin typeface="宋体" panose="02010600030101010101" pitchFamily="2" charset="-122"/>
                <a:ea typeface="宋体" panose="02010600030101010101" pitchFamily="2" charset="-122"/>
                <a:cs typeface="华文仿宋" panose="02010600040101010101" pitchFamily="2" charset="-122"/>
                <a:sym typeface="+mn-ea"/>
              </a:rPr>
              <a:t>310</a:t>
            </a:r>
            <a:r>
              <a:rPr lang="zh-CN" altLang="en-US" sz="3600" b="1" dirty="0">
                <a:solidFill>
                  <a:srgbClr val="0070C0"/>
                </a:solidFill>
                <a:latin typeface="宋体" panose="02010600030101010101" pitchFamily="2" charset="-122"/>
                <a:ea typeface="宋体" panose="02010600030101010101" pitchFamily="2" charset="-122"/>
                <a:cs typeface="华文仿宋" panose="02010600040101010101" pitchFamily="2" charset="-122"/>
                <a:sym typeface="+mn-ea"/>
              </a:rPr>
              <a:t>室；</a:t>
            </a:r>
            <a:endParaRPr lang="en-US" altLang="zh-CN" sz="3600" b="1" kern="1200" dirty="0">
              <a:solidFill>
                <a:srgbClr val="0070C0"/>
              </a:solidFill>
              <a:latin typeface="宋体" panose="02010600030101010101" pitchFamily="2" charset="-122"/>
              <a:ea typeface="宋体" panose="02010600030101010101" pitchFamily="2" charset="-122"/>
              <a:cs typeface="华文仿宋" panose="02010600040101010101" pitchFamily="2" charset="-122"/>
            </a:endParaRPr>
          </a:p>
          <a:p>
            <a:pPr>
              <a:buSzPct val="76000"/>
            </a:pPr>
            <a:r>
              <a:rPr lang="zh-CN" altLang="en-US" sz="3600" b="1" dirty="0">
                <a:solidFill>
                  <a:srgbClr val="0070C0"/>
                </a:solidFill>
                <a:latin typeface="宋体" panose="02010600030101010101" pitchFamily="2" charset="-122"/>
                <a:ea typeface="宋体" panose="02010600030101010101" pitchFamily="2" charset="-122"/>
                <a:cs typeface="华文仿宋" panose="02010600040101010101" pitchFamily="2" charset="-122"/>
                <a:sym typeface="+mn-ea"/>
              </a:rPr>
              <a:t>现场报账内容：原则上只办理紧急借款及急需处理的报销业务；</a:t>
            </a:r>
            <a:endParaRPr lang="en-US" altLang="zh-CN" sz="3600" b="1" kern="1200" dirty="0">
              <a:solidFill>
                <a:srgbClr val="0070C0"/>
              </a:solidFill>
              <a:latin typeface="宋体" panose="02010600030101010101" pitchFamily="2" charset="-122"/>
              <a:ea typeface="宋体" panose="02010600030101010101" pitchFamily="2" charset="-122"/>
              <a:cs typeface="华文仿宋" panose="02010600040101010101" pitchFamily="2" charset="-122"/>
            </a:endParaRPr>
          </a:p>
          <a:p>
            <a:pPr>
              <a:buSzPct val="76000"/>
            </a:pPr>
            <a:r>
              <a:rPr lang="zh-CN" altLang="en-US" sz="3600" b="1" dirty="0">
                <a:solidFill>
                  <a:srgbClr val="0070C0"/>
                </a:solidFill>
                <a:latin typeface="宋体" panose="02010600030101010101" pitchFamily="2" charset="-122"/>
                <a:ea typeface="宋体" panose="02010600030101010101" pitchFamily="2" charset="-122"/>
                <a:cs typeface="华文仿宋" panose="02010600040101010101" pitchFamily="2" charset="-122"/>
                <a:sym typeface="+mn-ea"/>
              </a:rPr>
              <a:t>现场报账形式：</a:t>
            </a:r>
            <a:r>
              <a:rPr lang="zh-CN" altLang="zh-CN" sz="3600" b="1" dirty="0">
                <a:solidFill>
                  <a:srgbClr val="0070C0"/>
                </a:solidFill>
                <a:latin typeface="宋体" panose="02010600030101010101" pitchFamily="2" charset="-122"/>
                <a:ea typeface="宋体" panose="02010600030101010101" pitchFamily="2" charset="-122"/>
                <a:cs typeface="华文仿宋" panose="02010600040101010101" pitchFamily="2" charset="-122"/>
                <a:sym typeface="+mn-ea"/>
              </a:rPr>
              <a:t>经办人从“叫号器”取号后，排队等候财务人员顺序叫号办理业务。</a:t>
            </a:r>
            <a:endParaRPr lang="zh-CN" altLang="en-US" sz="3600" b="1" dirty="0">
              <a:solidFill>
                <a:srgbClr val="0070C0"/>
              </a:solidFill>
              <a:latin typeface="宋体" panose="02010600030101010101" pitchFamily="2" charset="-122"/>
              <a:ea typeface="宋体" panose="02010600030101010101" pitchFamily="2" charset="-122"/>
              <a:cs typeface="华文仿宋" panose="0201060004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787400" y="1142365"/>
          <a:ext cx="10953750" cy="528383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638937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zh-CN" sz="2800" dirty="0">
                <a:latin typeface="+mj-lt"/>
                <a:ea typeface="+mj-ea"/>
                <a:cs typeface="+mj-cs"/>
                <a:sym typeface="+mn-ea"/>
              </a:rPr>
              <a:t>基本建设项目及维修工程支出：</a:t>
            </a:r>
            <a:endParaRPr lang="zh-CN" altLang="en-US" sz="2800" b="1" dirty="0">
              <a:solidFill>
                <a:schemeClr val="bg1"/>
              </a:solidFill>
              <a:latin typeface="+mn-ea"/>
            </a:endParaRPr>
          </a:p>
        </p:txBody>
      </p:sp>
      <p:sp>
        <p:nvSpPr>
          <p:cNvPr id="5" name="文本框 4"/>
          <p:cNvSpPr txBox="1"/>
          <p:nvPr/>
        </p:nvSpPr>
        <p:spPr>
          <a:xfrm>
            <a:off x="914400" y="1177925"/>
            <a:ext cx="10761133" cy="5062924"/>
          </a:xfrm>
          <a:prstGeom prst="rect">
            <a:avLst/>
          </a:prstGeom>
          <a:noFill/>
        </p:spPr>
        <p:txBody>
          <a:bodyPr wrap="square" rtlCol="0">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noProof="0" dirty="0" smtClean="0">
                <a:ln>
                  <a:noFill/>
                </a:ln>
                <a:effectLst/>
                <a:uLnTx/>
                <a:uFillTx/>
                <a:latin typeface="+mn-ea"/>
                <a:cs typeface="+mn-ea"/>
                <a:sym typeface="+mn-ea"/>
              </a:rPr>
              <a:t>1.</a:t>
            </a:r>
            <a:r>
              <a:rPr lang="zh-CN" altLang="zh-CN" sz="2800" b="1" noProof="0" dirty="0" smtClean="0">
                <a:ln>
                  <a:noFill/>
                </a:ln>
                <a:effectLst/>
                <a:uLnTx/>
                <a:uFillTx/>
                <a:latin typeface="+mn-ea"/>
                <a:cs typeface="+mn-ea"/>
                <a:sym typeface="+mn-ea"/>
              </a:rPr>
              <a:t>管理规定</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执行上级、学校基本建设及维修工程管理的规定，学校财务审批制度等相关规定。</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noProof="0" dirty="0" smtClean="0">
                <a:ln>
                  <a:noFill/>
                </a:ln>
                <a:effectLst/>
                <a:uLnTx/>
                <a:uFillTx/>
                <a:latin typeface="+mn-ea"/>
                <a:cs typeface="+mn-ea"/>
                <a:sym typeface="+mn-ea"/>
              </a:rPr>
              <a:t>2.</a:t>
            </a:r>
            <a:r>
              <a:rPr lang="zh-CN" altLang="zh-CN" sz="2800" b="1" noProof="0" dirty="0" smtClean="0">
                <a:ln>
                  <a:noFill/>
                </a:ln>
                <a:effectLst/>
                <a:uLnTx/>
                <a:uFillTx/>
                <a:latin typeface="+mn-ea"/>
                <a:cs typeface="+mn-ea"/>
                <a:sym typeface="+mn-ea"/>
              </a:rPr>
              <a:t>报销所需资料</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包括上级依据或学校的决议决定、预算文件、工程费用支付审批表、工程款支付申请表、发票或收据、工程合同、招标评标文件及公示、中标通知书及公示、履约保函、预付款保函、施工单位进度款申请书、工程进度表、监理单位审查意见书、材料设备验收入库单、竣工验收报告、其他达到合同付款条件所需资料、工程审核结算报告、档案移交完毕报告、退还保证金申请、其他根据实际审核要求需要补充的资料等。</a:t>
            </a:r>
            <a:endParaRPr lang="zh-CN" altLang="en-US" sz="2800" b="1"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688975" y="1142365"/>
          <a:ext cx="11052175" cy="5173768"/>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638937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zh-CN" sz="2800" dirty="0">
                <a:latin typeface="+mj-lt"/>
                <a:ea typeface="+mj-ea"/>
                <a:cs typeface="+mj-cs"/>
                <a:sym typeface="+mn-ea"/>
              </a:rPr>
              <a:t>对外投资、合作事项：</a:t>
            </a:r>
            <a:endParaRPr lang="zh-CN" altLang="en-US" sz="2800" b="1" dirty="0">
              <a:solidFill>
                <a:schemeClr val="bg1"/>
              </a:solidFill>
              <a:latin typeface="+mn-ea"/>
            </a:endParaRPr>
          </a:p>
        </p:txBody>
      </p:sp>
      <p:sp>
        <p:nvSpPr>
          <p:cNvPr id="5" name="文本框 4"/>
          <p:cNvSpPr txBox="1"/>
          <p:nvPr/>
        </p:nvSpPr>
        <p:spPr>
          <a:xfrm>
            <a:off x="863600" y="1177925"/>
            <a:ext cx="10795000" cy="4708981"/>
          </a:xfrm>
          <a:prstGeom prst="rect">
            <a:avLst/>
          </a:prstGeom>
          <a:noFill/>
        </p:spPr>
        <p:txBody>
          <a:bodyPr wrap="square" rtlCol="0">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noProof="0" dirty="0" smtClean="0">
                <a:ln>
                  <a:noFill/>
                </a:ln>
                <a:effectLst/>
                <a:uLnTx/>
                <a:uFillTx/>
                <a:latin typeface="+mn-ea"/>
                <a:cs typeface="+mn-ea"/>
                <a:sym typeface="+mn-ea"/>
              </a:rPr>
              <a:t>1.</a:t>
            </a:r>
            <a:r>
              <a:rPr lang="zh-CN" altLang="zh-CN" sz="2800" b="1" noProof="0" dirty="0" smtClean="0">
                <a:ln>
                  <a:noFill/>
                </a:ln>
                <a:effectLst/>
                <a:uLnTx/>
                <a:uFillTx/>
                <a:latin typeface="+mn-ea"/>
                <a:cs typeface="+mn-ea"/>
                <a:sym typeface="+mn-ea"/>
              </a:rPr>
              <a:t>管理规定</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执行上级、学校有关对外投资、合作事项的规定，学校财务审批制度等相关规定。</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学校对外投资，使用国有资产对外合作事项归口国有资产管理处管</a:t>
            </a:r>
            <a:r>
              <a:rPr lang="zh-CN" altLang="zh-CN" sz="2800" b="1" noProof="0" dirty="0" smtClean="0">
                <a:ln>
                  <a:noFill/>
                </a:ln>
                <a:effectLst/>
                <a:uLnTx/>
                <a:uFillTx/>
                <a:latin typeface="+mn-ea"/>
                <a:cs typeface="+mn-ea"/>
                <a:sym typeface="+mn-ea"/>
              </a:rPr>
              <a:t>理。</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noProof="0" dirty="0" smtClean="0">
                <a:ln>
                  <a:noFill/>
                </a:ln>
                <a:effectLst/>
                <a:uLnTx/>
                <a:uFillTx/>
                <a:latin typeface="+mn-ea"/>
                <a:cs typeface="+mn-ea"/>
                <a:sym typeface="+mn-ea"/>
              </a:rPr>
              <a:t>2.</a:t>
            </a:r>
            <a:r>
              <a:rPr lang="zh-CN" altLang="zh-CN" sz="2800" b="1" noProof="0" dirty="0" smtClean="0">
                <a:ln>
                  <a:noFill/>
                </a:ln>
                <a:effectLst/>
                <a:uLnTx/>
                <a:uFillTx/>
                <a:latin typeface="+mn-ea"/>
                <a:cs typeface="+mn-ea"/>
                <a:sym typeface="+mn-ea"/>
              </a:rPr>
              <a:t>报销所需资料</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学校的决议决定、上级批复文件（按照规定需上级批的事项）、相关投资或合作协议、其他有效原始票据、支付、收入凭证或其他银行结算凭据、经审批的请示或报告、其他根据实际审核要求需要补充的资料等。</a:t>
            </a:r>
            <a:endParaRPr lang="zh-CN" altLang="en-US" sz="2800"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411298" y="1142365"/>
          <a:ext cx="11329852" cy="5089102"/>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638937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zh-CN" sz="2800" dirty="0">
                <a:latin typeface="+mj-lt"/>
                <a:ea typeface="+mj-ea"/>
                <a:cs typeface="+mj-cs"/>
                <a:sym typeface="+mn-ea"/>
              </a:rPr>
              <a:t>对外投资、合作事项：</a:t>
            </a:r>
            <a:endParaRPr lang="zh-CN" altLang="en-US" sz="2800" b="1" dirty="0">
              <a:solidFill>
                <a:schemeClr val="bg1"/>
              </a:solidFill>
              <a:latin typeface="+mn-ea"/>
            </a:endParaRPr>
          </a:p>
        </p:txBody>
      </p:sp>
      <p:sp>
        <p:nvSpPr>
          <p:cNvPr id="5" name="文本框 4"/>
          <p:cNvSpPr txBox="1"/>
          <p:nvPr/>
        </p:nvSpPr>
        <p:spPr>
          <a:xfrm>
            <a:off x="762000" y="1177925"/>
            <a:ext cx="10551795" cy="4708981"/>
          </a:xfrm>
          <a:prstGeom prst="rect">
            <a:avLst/>
          </a:prstGeom>
          <a:noFill/>
        </p:spPr>
        <p:txBody>
          <a:bodyPr wrap="square" rtlCol="0">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noProof="0" dirty="0" smtClean="0">
                <a:ln>
                  <a:noFill/>
                </a:ln>
                <a:effectLst/>
                <a:uLnTx/>
                <a:uFillTx/>
                <a:latin typeface="+mn-ea"/>
                <a:cs typeface="+mn-ea"/>
                <a:sym typeface="+mn-ea"/>
              </a:rPr>
              <a:t>1.</a:t>
            </a:r>
            <a:r>
              <a:rPr lang="zh-CN" altLang="zh-CN" sz="2800" b="1" noProof="0" dirty="0" smtClean="0">
                <a:ln>
                  <a:noFill/>
                </a:ln>
                <a:effectLst/>
                <a:uLnTx/>
                <a:uFillTx/>
                <a:latin typeface="+mn-ea"/>
                <a:cs typeface="+mn-ea"/>
                <a:sym typeface="+mn-ea"/>
              </a:rPr>
              <a:t>管理规定</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执行上级、学校有关对外投资、合作事项的规定，学校财务审批制度等相关规定。</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学校对外投资，使用国有资产对外合作事项归口国有资产管理处管理，相关手续办理过程中的问题可咨询国有资产管理处。</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noProof="0" dirty="0" smtClean="0">
                <a:ln>
                  <a:noFill/>
                </a:ln>
                <a:effectLst/>
                <a:uLnTx/>
                <a:uFillTx/>
                <a:latin typeface="+mn-ea"/>
                <a:cs typeface="+mn-ea"/>
                <a:sym typeface="+mn-ea"/>
              </a:rPr>
              <a:t>2.</a:t>
            </a:r>
            <a:r>
              <a:rPr lang="zh-CN" altLang="zh-CN" sz="2800" b="1" noProof="0" dirty="0" smtClean="0">
                <a:ln>
                  <a:noFill/>
                </a:ln>
                <a:effectLst/>
                <a:uLnTx/>
                <a:uFillTx/>
                <a:latin typeface="+mn-ea"/>
                <a:cs typeface="+mn-ea"/>
                <a:sym typeface="+mn-ea"/>
              </a:rPr>
              <a:t>报销所需资料</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学校的决议决定、上级批复文件（按照规定需上级批的事项）、相关投资或合作协议、其他有效原始票据、支付、收入凭证或其他银行结算凭据、经审批的请示或报告、其他根据实际审核要求需要补充的资料等。</a:t>
            </a:r>
            <a:endParaRPr lang="zh-CN" altLang="en-US" sz="2800"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图表 2"/>
          <p:cNvGraphicFramePr/>
          <p:nvPr/>
        </p:nvGraphicFramePr>
        <p:xfrm>
          <a:off x="795867" y="1142365"/>
          <a:ext cx="10935123" cy="454723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638937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zh-CN" sz="2800" dirty="0">
                <a:latin typeface="+mj-lt"/>
                <a:ea typeface="+mj-ea"/>
                <a:cs typeface="+mj-cs"/>
                <a:sym typeface="+mn-ea"/>
              </a:rPr>
              <a:t>国有资产处置事项：</a:t>
            </a:r>
            <a:endParaRPr lang="zh-CN" altLang="en-US" sz="2800" b="1" dirty="0">
              <a:solidFill>
                <a:schemeClr val="bg1"/>
              </a:solidFill>
              <a:latin typeface="+mn-ea"/>
            </a:endParaRPr>
          </a:p>
        </p:txBody>
      </p:sp>
      <p:sp>
        <p:nvSpPr>
          <p:cNvPr id="5" name="文本框 4"/>
          <p:cNvSpPr txBox="1"/>
          <p:nvPr/>
        </p:nvSpPr>
        <p:spPr>
          <a:xfrm>
            <a:off x="1119603" y="1177925"/>
            <a:ext cx="10194192" cy="4201150"/>
          </a:xfrm>
          <a:prstGeom prst="rect">
            <a:avLst/>
          </a:prstGeom>
          <a:noFill/>
        </p:spPr>
        <p:txBody>
          <a:bodyPr wrap="square" rtlCol="0">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noProof="0" dirty="0" smtClean="0">
                <a:ln>
                  <a:noFill/>
                </a:ln>
                <a:effectLst/>
                <a:uLnTx/>
                <a:uFillTx/>
                <a:latin typeface="+mn-ea"/>
                <a:cs typeface="+mn-ea"/>
                <a:sym typeface="+mn-ea"/>
              </a:rPr>
              <a:t>1.</a:t>
            </a:r>
            <a:r>
              <a:rPr lang="zh-CN" altLang="zh-CN" sz="2800" b="1" noProof="0" dirty="0" smtClean="0">
                <a:ln>
                  <a:noFill/>
                </a:ln>
                <a:effectLst/>
                <a:uLnTx/>
                <a:uFillTx/>
                <a:latin typeface="+mn-ea"/>
                <a:cs typeface="+mn-ea"/>
                <a:sym typeface="+mn-ea"/>
              </a:rPr>
              <a:t>管理规定</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执行上级、学校有关国有资产处置管理的规定，学校财务审批制度等相关规定。</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800" b="1" noProof="0" dirty="0" smtClean="0">
                <a:ln>
                  <a:noFill/>
                </a:ln>
                <a:effectLst/>
                <a:uLnTx/>
                <a:uFillTx/>
                <a:latin typeface="+mn-ea"/>
                <a:cs typeface="+mn-ea"/>
                <a:sym typeface="+mn-ea"/>
              </a:rPr>
              <a:t>2.</a:t>
            </a:r>
            <a:r>
              <a:rPr lang="zh-CN" altLang="zh-CN" sz="2800" b="1" noProof="0" dirty="0" smtClean="0">
                <a:ln>
                  <a:noFill/>
                </a:ln>
                <a:effectLst/>
                <a:uLnTx/>
                <a:uFillTx/>
                <a:latin typeface="+mn-ea"/>
                <a:cs typeface="+mn-ea"/>
                <a:sym typeface="+mn-ea"/>
              </a:rPr>
              <a:t>报销所需资料</a:t>
            </a:r>
            <a:endParaRPr kumimoji="0" lang="zh-CN" altLang="zh-CN" sz="28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zh-CN" sz="2800" b="1" noProof="0" dirty="0" smtClean="0">
                <a:ln>
                  <a:noFill/>
                </a:ln>
                <a:effectLst/>
                <a:uLnTx/>
                <a:uFillTx/>
                <a:latin typeface="+mn-ea"/>
                <a:cs typeface="+mn-ea"/>
                <a:sym typeface="+mn-ea"/>
              </a:rPr>
              <a:t>包括上级依据或学校的决议决定、批复文件、相关协议、资产评估报告（视具体事项按需提供）、资产价值凭证（视具体事项按需提供）、其他有效原始票据、支付、收入凭证或其他银行结算凭据、经审批的请示或报告、其他根据实际审核要求需要补充的资料等。</a:t>
            </a:r>
            <a:endParaRPr lang="zh-CN" altLang="en-US" sz="2800"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xmlns="" val="0"/>
              </a:ext>
            </a:extLst>
          </a:blip>
          <a:srcRect l="35818" r="4558"/>
          <a:stretch>
            <a:fillRect/>
          </a:stretch>
        </p:blipFill>
        <p:spPr>
          <a:xfrm>
            <a:off x="0" y="-9146"/>
            <a:ext cx="6134160" cy="6858000"/>
          </a:xfrm>
          <a:prstGeom prst="rect">
            <a:avLst/>
          </a:prstGeom>
        </p:spPr>
      </p:pic>
      <p:sp>
        <p:nvSpPr>
          <p:cNvPr id="12" name="任意多边形 11"/>
          <p:cNvSpPr/>
          <p:nvPr/>
        </p:nvSpPr>
        <p:spPr>
          <a:xfrm rot="5400000" flipH="1">
            <a:off x="2664318" y="-2669683"/>
            <a:ext cx="6863365" cy="12192000"/>
          </a:xfrm>
          <a:custGeom>
            <a:avLst/>
            <a:gdLst>
              <a:gd name="connsiteX0" fmla="*/ 6858000 w 6863365"/>
              <a:gd name="connsiteY0" fmla="*/ 12192000 h 12192000"/>
              <a:gd name="connsiteX1" fmla="*/ 6858000 w 6863365"/>
              <a:gd name="connsiteY1" fmla="*/ 12190476 h 12192000"/>
              <a:gd name="connsiteX2" fmla="*/ 18771 w 6863365"/>
              <a:gd name="connsiteY2" fmla="*/ 12190476 h 12192000"/>
              <a:gd name="connsiteX3" fmla="*/ 3441068 w 6863365"/>
              <a:gd name="connsiteY3" fmla="*/ 6289964 h 12192000"/>
              <a:gd name="connsiteX4" fmla="*/ 6858000 w 6863365"/>
              <a:gd name="connsiteY4" fmla="*/ 12181226 h 12192000"/>
              <a:gd name="connsiteX5" fmla="*/ 6858000 w 6863365"/>
              <a:gd name="connsiteY5" fmla="*/ 0 h 12192000"/>
              <a:gd name="connsiteX6" fmla="*/ 0 w 6863365"/>
              <a:gd name="connsiteY6" fmla="*/ 0 h 12192000"/>
              <a:gd name="connsiteX7" fmla="*/ 0 w 6863365"/>
              <a:gd name="connsiteY7" fmla="*/ 12192000 h 12192000"/>
              <a:gd name="connsiteX8" fmla="*/ 6863365 w 6863365"/>
              <a:gd name="connsiteY8" fmla="*/ 12190476 h 12192000"/>
              <a:gd name="connsiteX9" fmla="*/ 6858000 w 6863365"/>
              <a:gd name="connsiteY9" fmla="*/ 12181226 h 12192000"/>
              <a:gd name="connsiteX10" fmla="*/ 6858000 w 6863365"/>
              <a:gd name="connsiteY10" fmla="*/ 12190476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63365" h="12192000">
                <a:moveTo>
                  <a:pt x="6858000" y="12192000"/>
                </a:moveTo>
                <a:lnTo>
                  <a:pt x="6858000" y="12190476"/>
                </a:lnTo>
                <a:lnTo>
                  <a:pt x="18771" y="12190476"/>
                </a:lnTo>
                <a:lnTo>
                  <a:pt x="3441068" y="6289964"/>
                </a:lnTo>
                <a:lnTo>
                  <a:pt x="6858000" y="12181226"/>
                </a:lnTo>
                <a:lnTo>
                  <a:pt x="6858000" y="0"/>
                </a:lnTo>
                <a:lnTo>
                  <a:pt x="0" y="0"/>
                </a:lnTo>
                <a:lnTo>
                  <a:pt x="0" y="12192000"/>
                </a:lnTo>
                <a:close/>
                <a:moveTo>
                  <a:pt x="6863365" y="12190476"/>
                </a:moveTo>
                <a:lnTo>
                  <a:pt x="6858000" y="12181226"/>
                </a:lnTo>
                <a:lnTo>
                  <a:pt x="6858000" y="121904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p:cNvSpPr txBox="1"/>
          <p:nvPr/>
        </p:nvSpPr>
        <p:spPr>
          <a:xfrm>
            <a:off x="7535863" y="2663601"/>
            <a:ext cx="1706880" cy="398780"/>
          </a:xfrm>
          <a:prstGeom prst="rect">
            <a:avLst/>
          </a:prstGeom>
          <a:solidFill>
            <a:srgbClr val="D1AA73"/>
          </a:solidFill>
          <a:ln w="19050">
            <a:noFill/>
          </a:ln>
          <a:effectLst/>
        </p:spPr>
        <p:txBody>
          <a:bodyPr wrap="none" rtlCol="0">
            <a:spAutoFit/>
          </a:bodyPr>
          <a:lstStyle/>
          <a:p>
            <a:r>
              <a:rPr lang="zh-CN" altLang="en-US" sz="2000" dirty="0">
                <a:solidFill>
                  <a:schemeClr val="bg1"/>
                </a:solidFill>
                <a:latin typeface="张海山锐线体简" panose="02000000000000000000" pitchFamily="2" charset="-122"/>
                <a:ea typeface="张海山锐线体简" panose="02000000000000000000" pitchFamily="2" charset="-122"/>
              </a:rPr>
              <a:t>财务报账培训</a:t>
            </a:r>
          </a:p>
        </p:txBody>
      </p:sp>
      <p:sp>
        <p:nvSpPr>
          <p:cNvPr id="9" name="等腰三角形 8"/>
          <p:cNvSpPr/>
          <p:nvPr/>
        </p:nvSpPr>
        <p:spPr>
          <a:xfrm rot="5400000" flipH="1">
            <a:off x="5712264" y="3863245"/>
            <a:ext cx="447195" cy="385513"/>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7228919" y="3137670"/>
            <a:ext cx="3845560" cy="645160"/>
          </a:xfrm>
          <a:prstGeom prst="rect">
            <a:avLst/>
          </a:prstGeom>
          <a:noFill/>
        </p:spPr>
        <p:txBody>
          <a:bodyPr wrap="none" rtlCol="0">
            <a:spAutoFit/>
          </a:bodyPr>
          <a:lstStyle/>
          <a:p>
            <a:pPr algn="ctr"/>
            <a:r>
              <a:rPr lang="zh-CN" altLang="en-US" sz="3600" b="1" dirty="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四、财务结算方式</a:t>
            </a:r>
          </a:p>
        </p:txBody>
      </p:sp>
      <p:sp>
        <p:nvSpPr>
          <p:cNvPr id="17" name="矩形 16"/>
          <p:cNvSpPr/>
          <p:nvPr/>
        </p:nvSpPr>
        <p:spPr>
          <a:xfrm>
            <a:off x="7535863" y="3796404"/>
            <a:ext cx="3240000" cy="1800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237068"/>
            <a:ext cx="12192002" cy="256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flipH="1">
            <a:off x="-508617" y="466676"/>
            <a:ext cx="6844594" cy="5900512"/>
          </a:xfrm>
          <a:prstGeom prst="triangle">
            <a:avLst/>
          </a:prstGeom>
          <a:noFill/>
          <a:ln w="57150">
            <a:solidFill>
              <a:srgbClr val="D1A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5400000" flipH="1">
            <a:off x="5094590" y="2304591"/>
            <a:ext cx="1297029" cy="1118128"/>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982210" y="6475361"/>
            <a:ext cx="2227580" cy="337185"/>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p:cNvGraphicFramePr/>
          <p:nvPr/>
        </p:nvGraphicFramePr>
        <p:xfrm>
          <a:off x="431799" y="177800"/>
          <a:ext cx="11565468" cy="6502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9"/>
          <p:cNvSpPr txBox="1"/>
          <p:nvPr/>
        </p:nvSpPr>
        <p:spPr>
          <a:xfrm>
            <a:off x="186901" y="80857"/>
            <a:ext cx="4754880" cy="645160"/>
          </a:xfrm>
          <a:prstGeom prst="rect">
            <a:avLst/>
          </a:prstGeom>
          <a:solidFill>
            <a:schemeClr val="accent1">
              <a:lumMod val="20000"/>
              <a:lumOff val="80000"/>
            </a:schemeClr>
          </a:solidFill>
          <a:ln w="55000">
            <a:noFill/>
          </a:ln>
        </p:spPr>
        <p:txBody>
          <a:bodyPr wrap="none" anchor="t">
            <a:spAutoFit/>
          </a:bodyPr>
          <a:lstStyle/>
          <a:p>
            <a:pPr algn="ctr" eaLnBrk="0" hangingPunct="0"/>
            <a:r>
              <a:rPr lang="zh-CN" altLang="en-US" sz="3600" dirty="0">
                <a:latin typeface="Arial" panose="020B0604020202020204" pitchFamily="34" charset="0"/>
                <a:ea typeface="宋体" panose="02010600030101010101" pitchFamily="2" charset="-122"/>
              </a:rPr>
              <a:t>财务结算方式适用范围</a:t>
            </a:r>
          </a:p>
        </p:txBody>
      </p:sp>
      <p:sp>
        <p:nvSpPr>
          <p:cNvPr id="4" name="椭圆形标注 3"/>
          <p:cNvSpPr/>
          <p:nvPr/>
        </p:nvSpPr>
        <p:spPr>
          <a:xfrm>
            <a:off x="4089400" y="2568574"/>
            <a:ext cx="4961467" cy="2438400"/>
          </a:xfrm>
          <a:prstGeom prst="wedgeEllipseCallout">
            <a:avLst>
              <a:gd name="adj1" fmla="val -55304"/>
              <a:gd name="adj2" fmla="val -42361"/>
            </a:avLst>
          </a:prstGeom>
          <a:solidFill>
            <a:schemeClr val="accent4">
              <a:lumMod val="75000"/>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Ø"/>
            </a:pPr>
            <a:r>
              <a:rPr lang="zh-CN" altLang="en-US" sz="2800" dirty="0">
                <a:solidFill>
                  <a:schemeClr val="bg1"/>
                </a:solidFill>
                <a:latin typeface="Arial" panose="020B0604020202020204" pitchFamily="34" charset="0"/>
              </a:rPr>
              <a:t>转账支票（同城）</a:t>
            </a:r>
          </a:p>
          <a:p>
            <a:pPr marL="285750" indent="-285750">
              <a:buFont typeface="Wingdings" panose="05000000000000000000" pitchFamily="2" charset="2"/>
              <a:buChar char="Ø"/>
            </a:pPr>
            <a:r>
              <a:rPr lang="zh-CN" altLang="en-US" sz="2800" dirty="0">
                <a:solidFill>
                  <a:schemeClr val="bg1"/>
                </a:solidFill>
                <a:latin typeface="Arial" panose="020B0604020202020204" pitchFamily="34" charset="0"/>
              </a:rPr>
              <a:t>电汇（同城、异地）</a:t>
            </a:r>
          </a:p>
          <a:p>
            <a:pPr marL="285750" indent="-285750">
              <a:buFont typeface="Wingdings" panose="05000000000000000000" pitchFamily="2" charset="2"/>
              <a:buChar char="Ø"/>
            </a:pPr>
            <a:r>
              <a:rPr lang="zh-CN" altLang="en-US" sz="2800" dirty="0">
                <a:solidFill>
                  <a:schemeClr val="bg1"/>
                </a:solidFill>
              </a:rPr>
              <a:t>网</a:t>
            </a:r>
            <a:r>
              <a:rPr lang="zh-CN" altLang="en-US" sz="2800" dirty="0" smtClean="0">
                <a:solidFill>
                  <a:schemeClr val="bg1"/>
                </a:solidFill>
              </a:rPr>
              <a:t>银</a:t>
            </a:r>
            <a:endParaRPr lang="en-US" altLang="zh-CN" sz="2800" dirty="0" smtClean="0">
              <a:solidFill>
                <a:schemeClr val="bg1"/>
              </a:solidFill>
            </a:endParaRPr>
          </a:p>
          <a:p>
            <a:pPr marL="285750" indent="-285750">
              <a:buFont typeface="Wingdings" panose="05000000000000000000" pitchFamily="2" charset="2"/>
              <a:buChar char="Ø"/>
            </a:pPr>
            <a:r>
              <a:rPr lang="zh-CN" altLang="en-US" sz="2800" dirty="0" smtClean="0">
                <a:solidFill>
                  <a:schemeClr val="bg1"/>
                </a:solidFill>
                <a:latin typeface="Arial" panose="020B0604020202020204" pitchFamily="34" charset="0"/>
              </a:rPr>
              <a:t>托收承付</a:t>
            </a:r>
            <a:endParaRPr lang="zh-CN" altLang="en-US" sz="2800" dirty="0">
              <a:solidFill>
                <a:schemeClr val="bg1"/>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rotWithShape="1">
          <a:blip r:embed="rId2" cstate="print">
            <a:extLst>
              <a:ext uri="{28A0092B-C50C-407E-A947-70E740481C1C}">
                <a14:useLocalDpi xmlns:a14="http://schemas.microsoft.com/office/drawing/2010/main" xmlns="" val="0"/>
              </a:ext>
            </a:extLst>
          </a:blip>
          <a:srcRect l="35818" r="4558"/>
          <a:stretch>
            <a:fillRect/>
          </a:stretch>
        </p:blipFill>
        <p:spPr>
          <a:xfrm>
            <a:off x="0" y="-9146"/>
            <a:ext cx="6134160" cy="6858000"/>
          </a:xfrm>
          <a:prstGeom prst="rect">
            <a:avLst/>
          </a:prstGeom>
        </p:spPr>
      </p:pic>
      <p:sp>
        <p:nvSpPr>
          <p:cNvPr id="12" name="任意多边形 11"/>
          <p:cNvSpPr/>
          <p:nvPr/>
        </p:nvSpPr>
        <p:spPr>
          <a:xfrm rot="5400000" flipH="1">
            <a:off x="2664318" y="-2669683"/>
            <a:ext cx="6863365" cy="12192000"/>
          </a:xfrm>
          <a:custGeom>
            <a:avLst/>
            <a:gdLst>
              <a:gd name="connsiteX0" fmla="*/ 6858000 w 6863365"/>
              <a:gd name="connsiteY0" fmla="*/ 12192000 h 12192000"/>
              <a:gd name="connsiteX1" fmla="*/ 6858000 w 6863365"/>
              <a:gd name="connsiteY1" fmla="*/ 12190476 h 12192000"/>
              <a:gd name="connsiteX2" fmla="*/ 18771 w 6863365"/>
              <a:gd name="connsiteY2" fmla="*/ 12190476 h 12192000"/>
              <a:gd name="connsiteX3" fmla="*/ 3441068 w 6863365"/>
              <a:gd name="connsiteY3" fmla="*/ 6289964 h 12192000"/>
              <a:gd name="connsiteX4" fmla="*/ 6858000 w 6863365"/>
              <a:gd name="connsiteY4" fmla="*/ 12181226 h 12192000"/>
              <a:gd name="connsiteX5" fmla="*/ 6858000 w 6863365"/>
              <a:gd name="connsiteY5" fmla="*/ 0 h 12192000"/>
              <a:gd name="connsiteX6" fmla="*/ 0 w 6863365"/>
              <a:gd name="connsiteY6" fmla="*/ 0 h 12192000"/>
              <a:gd name="connsiteX7" fmla="*/ 0 w 6863365"/>
              <a:gd name="connsiteY7" fmla="*/ 12192000 h 12192000"/>
              <a:gd name="connsiteX8" fmla="*/ 6863365 w 6863365"/>
              <a:gd name="connsiteY8" fmla="*/ 12190476 h 12192000"/>
              <a:gd name="connsiteX9" fmla="*/ 6858000 w 6863365"/>
              <a:gd name="connsiteY9" fmla="*/ 12181226 h 12192000"/>
              <a:gd name="connsiteX10" fmla="*/ 6858000 w 6863365"/>
              <a:gd name="connsiteY10" fmla="*/ 12190476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63365" h="12192000">
                <a:moveTo>
                  <a:pt x="6858000" y="12192000"/>
                </a:moveTo>
                <a:lnTo>
                  <a:pt x="6858000" y="12190476"/>
                </a:lnTo>
                <a:lnTo>
                  <a:pt x="18771" y="12190476"/>
                </a:lnTo>
                <a:lnTo>
                  <a:pt x="3441068" y="6289964"/>
                </a:lnTo>
                <a:lnTo>
                  <a:pt x="6858000" y="12181226"/>
                </a:lnTo>
                <a:lnTo>
                  <a:pt x="6858000" y="0"/>
                </a:lnTo>
                <a:lnTo>
                  <a:pt x="0" y="0"/>
                </a:lnTo>
                <a:lnTo>
                  <a:pt x="0" y="12192000"/>
                </a:lnTo>
                <a:close/>
                <a:moveTo>
                  <a:pt x="6863365" y="12190476"/>
                </a:moveTo>
                <a:lnTo>
                  <a:pt x="6858000" y="12181226"/>
                </a:lnTo>
                <a:lnTo>
                  <a:pt x="6858000" y="121904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p:cNvSpPr txBox="1"/>
          <p:nvPr/>
        </p:nvSpPr>
        <p:spPr>
          <a:xfrm>
            <a:off x="7535863" y="2663601"/>
            <a:ext cx="1706880" cy="398780"/>
          </a:xfrm>
          <a:prstGeom prst="rect">
            <a:avLst/>
          </a:prstGeom>
          <a:solidFill>
            <a:srgbClr val="D1AA73"/>
          </a:solidFill>
          <a:ln w="19050">
            <a:noFill/>
          </a:ln>
          <a:effectLst/>
        </p:spPr>
        <p:txBody>
          <a:bodyPr wrap="none" rtlCol="0">
            <a:spAutoFit/>
          </a:bodyPr>
          <a:lstStyle/>
          <a:p>
            <a:r>
              <a:rPr lang="zh-CN" altLang="en-US" sz="2000" dirty="0">
                <a:solidFill>
                  <a:schemeClr val="bg1"/>
                </a:solidFill>
                <a:latin typeface="张海山锐线体简" panose="02000000000000000000" pitchFamily="2" charset="-122"/>
                <a:ea typeface="张海山锐线体简" panose="02000000000000000000" pitchFamily="2" charset="-122"/>
              </a:rPr>
              <a:t>财务报账培训</a:t>
            </a:r>
          </a:p>
        </p:txBody>
      </p:sp>
      <p:sp>
        <p:nvSpPr>
          <p:cNvPr id="9" name="等腰三角形 8"/>
          <p:cNvSpPr/>
          <p:nvPr/>
        </p:nvSpPr>
        <p:spPr>
          <a:xfrm rot="5400000" flipH="1">
            <a:off x="5712264" y="3863245"/>
            <a:ext cx="447195" cy="385513"/>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5981992" y="3137670"/>
            <a:ext cx="6203942" cy="646331"/>
          </a:xfrm>
          <a:prstGeom prst="rect">
            <a:avLst/>
          </a:prstGeom>
          <a:noFill/>
        </p:spPr>
        <p:txBody>
          <a:bodyPr wrap="none" rtlCol="0">
            <a:spAutoFit/>
          </a:bodyPr>
          <a:lstStyle/>
          <a:p>
            <a:pPr algn="ctr"/>
            <a:r>
              <a:rPr lang="zh-CN" altLang="en-US" sz="3600" b="1" dirty="0" smtClean="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五</a:t>
            </a:r>
            <a:r>
              <a:rPr lang="zh-CN" altLang="en-US" sz="3600" b="1" dirty="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a:t>
            </a:r>
            <a:r>
              <a:rPr lang="zh-CN" altLang="en-US" sz="3600" b="1" dirty="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sym typeface="+mn-ea"/>
              </a:rPr>
              <a:t>报销票据规范及粘贴要求</a:t>
            </a:r>
            <a:endParaRPr lang="zh-CN" altLang="en-US" sz="3600" b="1" dirty="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7" name="矩形 16"/>
          <p:cNvSpPr/>
          <p:nvPr/>
        </p:nvSpPr>
        <p:spPr>
          <a:xfrm>
            <a:off x="7535863" y="3796404"/>
            <a:ext cx="3240000" cy="1800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0" y="-237068"/>
            <a:ext cx="12192002" cy="256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flipH="1">
            <a:off x="-508617" y="466676"/>
            <a:ext cx="6844594" cy="5900512"/>
          </a:xfrm>
          <a:prstGeom prst="triangle">
            <a:avLst/>
          </a:prstGeom>
          <a:noFill/>
          <a:ln w="57150">
            <a:solidFill>
              <a:srgbClr val="D1A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5400000" flipH="1">
            <a:off x="5094590" y="2304591"/>
            <a:ext cx="1297029" cy="1118128"/>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4982210" y="6475361"/>
            <a:ext cx="2227580" cy="337185"/>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p>
        </p:txBody>
      </p:sp>
      <p:sp>
        <p:nvSpPr>
          <p:cNvPr id="18" name="TextBox 8"/>
          <p:cNvSpPr txBox="1"/>
          <p:nvPr/>
        </p:nvSpPr>
        <p:spPr>
          <a:xfrm>
            <a:off x="6165193" y="3956750"/>
            <a:ext cx="5561139" cy="1569660"/>
          </a:xfrm>
          <a:prstGeom prst="rect">
            <a:avLst/>
          </a:prstGeom>
          <a:noFill/>
        </p:spPr>
        <p:txBody>
          <a:bodyPr wrap="square" rtlCol="0">
            <a:spAutoFit/>
          </a:bodyPr>
          <a:lstStyle/>
          <a:p>
            <a:pPr marL="457200" indent="-457200" algn="l">
              <a:buFont typeface="Wingdings" panose="05000000000000000000" pitchFamily="2" charset="2"/>
              <a:buChar char="Ø"/>
            </a:pPr>
            <a:r>
              <a:rPr lang="zh-CN" altLang="en-US" sz="3200" b="1" dirty="0">
                <a:latin typeface="华文仿宋" panose="02010600040101010101" pitchFamily="2" charset="-122"/>
                <a:ea typeface="华文仿宋" panose="02010600040101010101" pitchFamily="2" charset="-122"/>
                <a:sym typeface="+mn-ea"/>
              </a:rPr>
              <a:t>报销票据</a:t>
            </a:r>
            <a:r>
              <a:rPr lang="zh-CN" altLang="en-US" sz="3200" b="1" dirty="0" smtClean="0">
                <a:latin typeface="华文仿宋" panose="02010600040101010101" pitchFamily="2" charset="-122"/>
                <a:ea typeface="华文仿宋" panose="02010600040101010101" pitchFamily="2" charset="-122"/>
                <a:sym typeface="+mn-ea"/>
              </a:rPr>
              <a:t>要求</a:t>
            </a:r>
            <a:endParaRPr lang="en-US" altLang="zh-CN" sz="3200" b="1" dirty="0" smtClean="0">
              <a:latin typeface="华文仿宋" panose="02010600040101010101" pitchFamily="2" charset="-122"/>
              <a:ea typeface="华文仿宋" panose="02010600040101010101" pitchFamily="2" charset="-122"/>
              <a:sym typeface="+mn-ea"/>
            </a:endParaRPr>
          </a:p>
          <a:p>
            <a:pPr marL="457200" indent="-457200">
              <a:buFont typeface="Wingdings" panose="05000000000000000000" pitchFamily="2" charset="2"/>
              <a:buChar char="Ø"/>
            </a:pPr>
            <a:r>
              <a:rPr lang="zh-CN" altLang="en-US" sz="3200" b="1" dirty="0">
                <a:latin typeface="华文仿宋" panose="02010600040101010101" pitchFamily="2" charset="-122"/>
                <a:ea typeface="华文仿宋" panose="02010600040101010101" pitchFamily="2" charset="-122"/>
              </a:rPr>
              <a:t>常见问题及</a:t>
            </a:r>
            <a:r>
              <a:rPr lang="zh-CN" altLang="en-US" sz="3200" b="1" dirty="0" smtClean="0">
                <a:latin typeface="华文仿宋" panose="02010600040101010101" pitchFamily="2" charset="-122"/>
                <a:ea typeface="华文仿宋" panose="02010600040101010101" pitchFamily="2" charset="-122"/>
              </a:rPr>
              <a:t>解答</a:t>
            </a:r>
            <a:endParaRPr lang="en-US" altLang="zh-CN" sz="3200" b="1" dirty="0" smtClean="0">
              <a:latin typeface="华文仿宋" panose="02010600040101010101" pitchFamily="2" charset="-122"/>
              <a:ea typeface="华文仿宋" panose="02010600040101010101" pitchFamily="2" charset="-122"/>
            </a:endParaRPr>
          </a:p>
          <a:p>
            <a:pPr marL="457200" indent="-457200">
              <a:buFont typeface="Wingdings" panose="05000000000000000000" pitchFamily="2" charset="2"/>
              <a:buChar char="Ø"/>
            </a:pPr>
            <a:r>
              <a:rPr lang="zh-CN" altLang="en-US" sz="3200" b="1" dirty="0">
                <a:latin typeface="华文仿宋" panose="02010600040101010101" pitchFamily="2" charset="-122"/>
                <a:ea typeface="华文仿宋" panose="02010600040101010101" pitchFamily="2" charset="-122"/>
              </a:rPr>
              <a:t>粘贴</a:t>
            </a:r>
            <a:r>
              <a:rPr lang="zh-CN" altLang="en-US" sz="3200" b="1" dirty="0" smtClean="0">
                <a:latin typeface="华文仿宋" panose="02010600040101010101" pitchFamily="2" charset="-122"/>
                <a:ea typeface="华文仿宋" panose="02010600040101010101" pitchFamily="2" charset="-122"/>
              </a:rPr>
              <a:t>要求</a:t>
            </a:r>
            <a:endParaRPr lang="zh-CN" altLang="en-US" sz="3200" b="1" dirty="0">
              <a:latin typeface="华文仿宋" panose="02010600040101010101" pitchFamily="2" charset="-122"/>
              <a:ea typeface="华文仿宋" panose="02010600040101010101" pitchFamily="2" charset="-122"/>
              <a:sym typeface="+mn-ea"/>
            </a:endParaRPr>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192000" y="478971"/>
            <a:ext cx="11808000" cy="5921829"/>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椭圆 3"/>
          <p:cNvSpPr/>
          <p:nvPr/>
        </p:nvSpPr>
        <p:spPr>
          <a:xfrm>
            <a:off x="9185174" y="478607"/>
            <a:ext cx="1080000" cy="1080000"/>
          </a:xfrm>
          <a:prstGeom prst="ellipse">
            <a:avLst/>
          </a:prstGeom>
          <a:solidFill>
            <a:srgbClr val="D1A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1512302" y="584968"/>
            <a:ext cx="1080000" cy="1080000"/>
          </a:xfrm>
          <a:prstGeom prst="ellipse">
            <a:avLst/>
          </a:prstGeom>
          <a:solidFill>
            <a:srgbClr val="D1A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nvSpPr>
        <p:spPr>
          <a:xfrm>
            <a:off x="332740" y="1617800"/>
            <a:ext cx="6144260" cy="3539430"/>
          </a:xfrm>
          <a:prstGeom prst="rect">
            <a:avLst/>
          </a:prstGeom>
          <a:noFill/>
        </p:spPr>
        <p:txBody>
          <a:bodyPr wrap="square" rtlCol="0">
            <a:spAutoFit/>
          </a:bodyPr>
          <a:lstStyle/>
          <a:p>
            <a:pPr marL="381000" indent="-381000">
              <a:buClr>
                <a:schemeClr val="accent1"/>
              </a:buClr>
              <a:buFont typeface="Arial" panose="020B0604020202020204" pitchFamily="34" charset="0"/>
              <a:buNone/>
            </a:pPr>
            <a:r>
              <a:rPr lang="en-US" altLang="zh-CN" sz="2800" b="1" dirty="0" smtClean="0">
                <a:solidFill>
                  <a:schemeClr val="bg1"/>
                </a:solidFill>
                <a:sym typeface="+mn-ea"/>
              </a:rPr>
              <a:t>1. 票据须真实、合法，提供报销票据的单位或个人，以及学校的经办人对票据的真实性、合法性负责。</a:t>
            </a:r>
            <a:endParaRPr lang="en-US" altLang="zh-CN" sz="2800" b="1" dirty="0" smtClean="0">
              <a:solidFill>
                <a:schemeClr val="bg1"/>
              </a:solidFill>
            </a:endParaRPr>
          </a:p>
          <a:p>
            <a:pPr marL="381000" indent="-381000">
              <a:buClr>
                <a:schemeClr val="accent1"/>
              </a:buClr>
              <a:buFont typeface="Arial" panose="020B0604020202020204" pitchFamily="34" charset="0"/>
              <a:buNone/>
            </a:pPr>
            <a:r>
              <a:rPr lang="en-US" altLang="zh-CN" sz="2800" b="1" dirty="0" smtClean="0">
                <a:solidFill>
                  <a:schemeClr val="bg1"/>
                </a:solidFill>
                <a:sym typeface="+mn-ea"/>
              </a:rPr>
              <a:t>2.财务人员对取得票据的真实性、合法性进行审核，对不真实、</a:t>
            </a:r>
            <a:r>
              <a:rPr lang="en-US" altLang="zh-CN" sz="2800" b="1" dirty="0" smtClean="0">
                <a:solidFill>
                  <a:schemeClr val="bg1"/>
                </a:solidFill>
                <a:sym typeface="+mn-ea"/>
              </a:rPr>
              <a:t>不合法的票据有权不予接受</a:t>
            </a:r>
            <a:r>
              <a:rPr lang="zh-CN" altLang="en-US" sz="2800" b="1" dirty="0" smtClean="0">
                <a:solidFill>
                  <a:schemeClr val="bg1"/>
                </a:solidFill>
                <a:sym typeface="+mn-ea"/>
              </a:rPr>
              <a:t>予以退回</a:t>
            </a:r>
            <a:r>
              <a:rPr lang="en-US" altLang="zh-CN" sz="2800" b="1" dirty="0" smtClean="0">
                <a:solidFill>
                  <a:schemeClr val="bg1"/>
                </a:solidFill>
                <a:sym typeface="+mn-ea"/>
              </a:rPr>
              <a:t>；</a:t>
            </a:r>
            <a:r>
              <a:rPr lang="en-US" altLang="zh-CN" sz="2800" b="1" dirty="0" smtClean="0">
                <a:solidFill>
                  <a:schemeClr val="bg1"/>
                </a:solidFill>
                <a:sym typeface="+mn-ea"/>
              </a:rPr>
              <a:t>对记载不准确、不完整的票据予以退回，同时提出更正、补充要求。</a:t>
            </a:r>
            <a:endParaRPr lang="en-US" altLang="zh-CN" sz="2800" b="1" dirty="0" smtClean="0">
              <a:solidFill>
                <a:schemeClr val="bg1"/>
              </a:solidFill>
            </a:endParaRPr>
          </a:p>
        </p:txBody>
      </p:sp>
      <p:sp>
        <p:nvSpPr>
          <p:cNvPr id="11" name="文本框 10"/>
          <p:cNvSpPr txBox="1"/>
          <p:nvPr/>
        </p:nvSpPr>
        <p:spPr>
          <a:xfrm>
            <a:off x="6984996" y="1617715"/>
            <a:ext cx="4884916" cy="3970318"/>
          </a:xfrm>
          <a:prstGeom prst="rect">
            <a:avLst/>
          </a:prstGeom>
          <a:noFill/>
        </p:spPr>
        <p:txBody>
          <a:bodyPr wrap="square" rtlCol="0">
            <a:spAutoFit/>
          </a:bodyPr>
          <a:lstStyle/>
          <a:p>
            <a:pPr marL="381000" indent="-381000">
              <a:buClr>
                <a:schemeClr val="accent1"/>
              </a:buClr>
              <a:buFont typeface="Arial" panose="020B0604020202020204" pitchFamily="34" charset="0"/>
              <a:buNone/>
            </a:pPr>
            <a:r>
              <a:rPr lang="en-US" altLang="zh-CN" sz="2800" b="1" dirty="0" smtClean="0">
                <a:solidFill>
                  <a:schemeClr val="bg1"/>
                </a:solidFill>
                <a:sym typeface="+mn-ea"/>
              </a:rPr>
              <a:t>3.无特殊情况，所有报销票据须是票据原件，不能用复印件及证明代替。</a:t>
            </a:r>
            <a:endParaRPr lang="en-US" altLang="zh-CN" sz="2800" b="1" dirty="0" smtClean="0">
              <a:solidFill>
                <a:schemeClr val="bg1"/>
              </a:solidFill>
            </a:endParaRPr>
          </a:p>
          <a:p>
            <a:pPr marL="381000" indent="-381000">
              <a:buClr>
                <a:schemeClr val="accent1"/>
              </a:buClr>
              <a:buFont typeface="Arial" panose="020B0604020202020204" pitchFamily="34" charset="0"/>
              <a:buNone/>
            </a:pPr>
            <a:r>
              <a:rPr lang="en-US" altLang="zh-CN" sz="2800" b="1" dirty="0" smtClean="0">
                <a:solidFill>
                  <a:schemeClr val="bg1"/>
                </a:solidFill>
                <a:sym typeface="+mn-ea"/>
              </a:rPr>
              <a:t>4.经济事项发生取得的报销票据在事项完成后及时办理报销手续，按次报销，一次提供所有报销票据，不得故意拆分报销各类票据，不得报销与该经济事项无关的票据。</a:t>
            </a:r>
            <a:endParaRPr lang="en-US" altLang="zh-CN" sz="2800" b="1" dirty="0" smtClean="0">
              <a:solidFill>
                <a:schemeClr val="bg1"/>
              </a:solidFill>
            </a:endParaRPr>
          </a:p>
        </p:txBody>
      </p:sp>
      <p:sp>
        <p:nvSpPr>
          <p:cNvPr id="12" name="文本框 11"/>
          <p:cNvSpPr txBox="1"/>
          <p:nvPr/>
        </p:nvSpPr>
        <p:spPr>
          <a:xfrm>
            <a:off x="4436286" y="253411"/>
            <a:ext cx="3467616" cy="584775"/>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l" eaLnBrk="1" hangingPunct="1"/>
            <a:r>
              <a:rPr lang="zh-CN" altLang="en-US" sz="3200" dirty="0">
                <a:latin typeface="楷体" panose="02010609060101010101" pitchFamily="49" charset="-122"/>
                <a:ea typeface="楷体" panose="02010609060101010101" pitchFamily="49" charset="-122"/>
                <a:cs typeface="+mj-cs"/>
                <a:sym typeface="+mn-ea"/>
              </a:rPr>
              <a:t>报销票据总体要求</a:t>
            </a:r>
            <a:endParaRPr lang="zh-CN" altLang="en-US" sz="3200" b="1" dirty="0">
              <a:solidFill>
                <a:schemeClr val="bg1"/>
              </a:solidFill>
              <a:latin typeface="华文仿宋" panose="02010600040101010101" pitchFamily="2" charset="-122"/>
              <a:ea typeface="华文仿宋" panose="02010600040101010101" pitchFamily="2" charset="-122"/>
            </a:endParaRPr>
          </a:p>
        </p:txBody>
      </p:sp>
      <p:sp>
        <p:nvSpPr>
          <p:cNvPr id="15" name="Freeform 191"/>
          <p:cNvSpPr>
            <a:spLocks noEditPoints="1"/>
          </p:cNvSpPr>
          <p:nvPr/>
        </p:nvSpPr>
        <p:spPr bwMode="auto">
          <a:xfrm>
            <a:off x="1794136" y="866070"/>
            <a:ext cx="517602" cy="517604"/>
          </a:xfrm>
          <a:custGeom>
            <a:avLst/>
            <a:gdLst>
              <a:gd name="T0" fmla="*/ 67 w 67"/>
              <a:gd name="T1" fmla="*/ 31 h 67"/>
              <a:gd name="T2" fmla="*/ 52 w 67"/>
              <a:gd name="T3" fmla="*/ 14 h 67"/>
              <a:gd name="T4" fmla="*/ 35 w 67"/>
              <a:gd name="T5" fmla="*/ 50 h 67"/>
              <a:gd name="T6" fmla="*/ 53 w 67"/>
              <a:gd name="T7" fmla="*/ 35 h 67"/>
              <a:gd name="T8" fmla="*/ 35 w 67"/>
              <a:gd name="T9" fmla="*/ 50 h 67"/>
              <a:gd name="T10" fmla="*/ 35 w 67"/>
              <a:gd name="T11" fmla="*/ 0 h 67"/>
              <a:gd name="T12" fmla="*/ 47 w 67"/>
              <a:gd name="T13" fmla="*/ 12 h 67"/>
              <a:gd name="T14" fmla="*/ 47 w 67"/>
              <a:gd name="T15" fmla="*/ 55 h 67"/>
              <a:gd name="T16" fmla="*/ 35 w 67"/>
              <a:gd name="T17" fmla="*/ 67 h 67"/>
              <a:gd name="T18" fmla="*/ 47 w 67"/>
              <a:gd name="T19" fmla="*/ 55 h 67"/>
              <a:gd name="T20" fmla="*/ 52 w 67"/>
              <a:gd name="T21" fmla="*/ 53 h 67"/>
              <a:gd name="T22" fmla="*/ 67 w 67"/>
              <a:gd name="T23" fmla="*/ 35 h 67"/>
              <a:gd name="T24" fmla="*/ 46 w 67"/>
              <a:gd name="T25" fmla="*/ 62 h 67"/>
              <a:gd name="T26" fmla="*/ 42 w 67"/>
              <a:gd name="T27" fmla="*/ 66 h 67"/>
              <a:gd name="T28" fmla="*/ 51 w 67"/>
              <a:gd name="T29" fmla="*/ 56 h 67"/>
              <a:gd name="T30" fmla="*/ 46 w 67"/>
              <a:gd name="T31" fmla="*/ 5 h 67"/>
              <a:gd name="T32" fmla="*/ 51 w 67"/>
              <a:gd name="T33" fmla="*/ 11 h 67"/>
              <a:gd name="T34" fmla="*/ 42 w 67"/>
              <a:gd name="T35" fmla="*/ 1 h 67"/>
              <a:gd name="T36" fmla="*/ 49 w 67"/>
              <a:gd name="T37" fmla="*/ 15 h 67"/>
              <a:gd name="T38" fmla="*/ 35 w 67"/>
              <a:gd name="T39" fmla="*/ 31 h 67"/>
              <a:gd name="T40" fmla="*/ 49 w 67"/>
              <a:gd name="T41" fmla="*/ 15 h 67"/>
              <a:gd name="T42" fmla="*/ 20 w 67"/>
              <a:gd name="T43" fmla="*/ 12 h 67"/>
              <a:gd name="T44" fmla="*/ 32 w 67"/>
              <a:gd name="T45" fmla="*/ 0 h 67"/>
              <a:gd name="T46" fmla="*/ 14 w 67"/>
              <a:gd name="T47" fmla="*/ 31 h 67"/>
              <a:gd name="T48" fmla="*/ 32 w 67"/>
              <a:gd name="T49" fmla="*/ 17 h 67"/>
              <a:gd name="T50" fmla="*/ 14 w 67"/>
              <a:gd name="T51" fmla="*/ 31 h 67"/>
              <a:gd name="T52" fmla="*/ 8 w 67"/>
              <a:gd name="T53" fmla="*/ 12 h 67"/>
              <a:gd name="T54" fmla="*/ 11 w 67"/>
              <a:gd name="T55" fmla="*/ 31 h 67"/>
              <a:gd name="T56" fmla="*/ 21 w 67"/>
              <a:gd name="T57" fmla="*/ 5 h 67"/>
              <a:gd name="T58" fmla="*/ 10 w 67"/>
              <a:gd name="T59" fmla="*/ 9 h 67"/>
              <a:gd name="T60" fmla="*/ 21 w 67"/>
              <a:gd name="T61" fmla="*/ 5 h 67"/>
              <a:gd name="T62" fmla="*/ 0 w 67"/>
              <a:gd name="T63" fmla="*/ 35 h 67"/>
              <a:gd name="T64" fmla="*/ 15 w 67"/>
              <a:gd name="T65" fmla="*/ 53 h 67"/>
              <a:gd name="T66" fmla="*/ 21 w 67"/>
              <a:gd name="T67" fmla="*/ 62 h 67"/>
              <a:gd name="T68" fmla="*/ 10 w 67"/>
              <a:gd name="T69" fmla="*/ 58 h 67"/>
              <a:gd name="T70" fmla="*/ 21 w 67"/>
              <a:gd name="T71" fmla="*/ 62 h 67"/>
              <a:gd name="T72" fmla="*/ 32 w 67"/>
              <a:gd name="T73" fmla="*/ 50 h 67"/>
              <a:gd name="T74" fmla="*/ 14 w 67"/>
              <a:gd name="T75" fmla="*/ 35 h 67"/>
              <a:gd name="T76" fmla="*/ 23 w 67"/>
              <a:gd name="T77" fmla="*/ 60 h 67"/>
              <a:gd name="T78" fmla="*/ 32 w 67"/>
              <a:gd name="T79" fmla="*/ 53 h 67"/>
              <a:gd name="T80" fmla="*/ 23 w 67"/>
              <a:gd name="T81"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 h="67">
                <a:moveTo>
                  <a:pt x="57" y="31"/>
                </a:moveTo>
                <a:cubicBezTo>
                  <a:pt x="67" y="31"/>
                  <a:pt x="67" y="31"/>
                  <a:pt x="67" y="31"/>
                </a:cubicBezTo>
                <a:cubicBezTo>
                  <a:pt x="67" y="24"/>
                  <a:pt x="64" y="17"/>
                  <a:pt x="59" y="12"/>
                </a:cubicBezTo>
                <a:cubicBezTo>
                  <a:pt x="57" y="13"/>
                  <a:pt x="55" y="13"/>
                  <a:pt x="52" y="14"/>
                </a:cubicBezTo>
                <a:cubicBezTo>
                  <a:pt x="55" y="19"/>
                  <a:pt x="56" y="25"/>
                  <a:pt x="57" y="31"/>
                </a:cubicBezTo>
                <a:close/>
                <a:moveTo>
                  <a:pt x="35" y="50"/>
                </a:moveTo>
                <a:cubicBezTo>
                  <a:pt x="40" y="50"/>
                  <a:pt x="45" y="51"/>
                  <a:pt x="49" y="52"/>
                </a:cubicBezTo>
                <a:cubicBezTo>
                  <a:pt x="52" y="47"/>
                  <a:pt x="53" y="41"/>
                  <a:pt x="53" y="35"/>
                </a:cubicBezTo>
                <a:cubicBezTo>
                  <a:pt x="35" y="35"/>
                  <a:pt x="35" y="35"/>
                  <a:pt x="35" y="35"/>
                </a:cubicBezTo>
                <a:lnTo>
                  <a:pt x="35" y="50"/>
                </a:lnTo>
                <a:close/>
                <a:moveTo>
                  <a:pt x="44" y="7"/>
                </a:moveTo>
                <a:cubicBezTo>
                  <a:pt x="41" y="4"/>
                  <a:pt x="38" y="2"/>
                  <a:pt x="35" y="0"/>
                </a:cubicBezTo>
                <a:cubicBezTo>
                  <a:pt x="35" y="13"/>
                  <a:pt x="35" y="13"/>
                  <a:pt x="35" y="13"/>
                </a:cubicBezTo>
                <a:cubicBezTo>
                  <a:pt x="39" y="13"/>
                  <a:pt x="43" y="13"/>
                  <a:pt x="47" y="12"/>
                </a:cubicBezTo>
                <a:cubicBezTo>
                  <a:pt x="46" y="10"/>
                  <a:pt x="45" y="9"/>
                  <a:pt x="44" y="7"/>
                </a:cubicBezTo>
                <a:close/>
                <a:moveTo>
                  <a:pt x="47" y="55"/>
                </a:moveTo>
                <a:cubicBezTo>
                  <a:pt x="43" y="54"/>
                  <a:pt x="39" y="53"/>
                  <a:pt x="35" y="53"/>
                </a:cubicBezTo>
                <a:cubicBezTo>
                  <a:pt x="35" y="67"/>
                  <a:pt x="35" y="67"/>
                  <a:pt x="35" y="67"/>
                </a:cubicBezTo>
                <a:cubicBezTo>
                  <a:pt x="38" y="65"/>
                  <a:pt x="41" y="63"/>
                  <a:pt x="44" y="60"/>
                </a:cubicBezTo>
                <a:cubicBezTo>
                  <a:pt x="45" y="58"/>
                  <a:pt x="46" y="57"/>
                  <a:pt x="47" y="55"/>
                </a:cubicBezTo>
                <a:close/>
                <a:moveTo>
                  <a:pt x="57" y="35"/>
                </a:moveTo>
                <a:cubicBezTo>
                  <a:pt x="56" y="41"/>
                  <a:pt x="55" y="47"/>
                  <a:pt x="52" y="53"/>
                </a:cubicBezTo>
                <a:cubicBezTo>
                  <a:pt x="55" y="53"/>
                  <a:pt x="57" y="54"/>
                  <a:pt x="59" y="55"/>
                </a:cubicBezTo>
                <a:cubicBezTo>
                  <a:pt x="64" y="50"/>
                  <a:pt x="67" y="42"/>
                  <a:pt x="67" y="35"/>
                </a:cubicBezTo>
                <a:lnTo>
                  <a:pt x="57" y="35"/>
                </a:lnTo>
                <a:close/>
                <a:moveTo>
                  <a:pt x="46" y="62"/>
                </a:moveTo>
                <a:cubicBezTo>
                  <a:pt x="46" y="62"/>
                  <a:pt x="46" y="62"/>
                  <a:pt x="46" y="62"/>
                </a:cubicBezTo>
                <a:cubicBezTo>
                  <a:pt x="45" y="63"/>
                  <a:pt x="44" y="65"/>
                  <a:pt x="42" y="66"/>
                </a:cubicBezTo>
                <a:cubicBezTo>
                  <a:pt x="48" y="64"/>
                  <a:pt x="53" y="62"/>
                  <a:pt x="57" y="58"/>
                </a:cubicBezTo>
                <a:cubicBezTo>
                  <a:pt x="55" y="57"/>
                  <a:pt x="53" y="56"/>
                  <a:pt x="51" y="56"/>
                </a:cubicBezTo>
                <a:cubicBezTo>
                  <a:pt x="49" y="58"/>
                  <a:pt x="48" y="60"/>
                  <a:pt x="46" y="62"/>
                </a:cubicBezTo>
                <a:close/>
                <a:moveTo>
                  <a:pt x="46" y="5"/>
                </a:moveTo>
                <a:cubicBezTo>
                  <a:pt x="46" y="5"/>
                  <a:pt x="46" y="5"/>
                  <a:pt x="46" y="5"/>
                </a:cubicBezTo>
                <a:cubicBezTo>
                  <a:pt x="48" y="7"/>
                  <a:pt x="49" y="9"/>
                  <a:pt x="51" y="11"/>
                </a:cubicBezTo>
                <a:cubicBezTo>
                  <a:pt x="53" y="11"/>
                  <a:pt x="55" y="10"/>
                  <a:pt x="57" y="9"/>
                </a:cubicBezTo>
                <a:cubicBezTo>
                  <a:pt x="53" y="5"/>
                  <a:pt x="48" y="2"/>
                  <a:pt x="42" y="1"/>
                </a:cubicBezTo>
                <a:cubicBezTo>
                  <a:pt x="44" y="2"/>
                  <a:pt x="45" y="3"/>
                  <a:pt x="46" y="5"/>
                </a:cubicBezTo>
                <a:close/>
                <a:moveTo>
                  <a:pt x="49" y="15"/>
                </a:moveTo>
                <a:cubicBezTo>
                  <a:pt x="45" y="16"/>
                  <a:pt x="40" y="17"/>
                  <a:pt x="35" y="17"/>
                </a:cubicBezTo>
                <a:cubicBezTo>
                  <a:pt x="35" y="31"/>
                  <a:pt x="35" y="31"/>
                  <a:pt x="35" y="31"/>
                </a:cubicBezTo>
                <a:cubicBezTo>
                  <a:pt x="53" y="31"/>
                  <a:pt x="53" y="31"/>
                  <a:pt x="53" y="31"/>
                </a:cubicBezTo>
                <a:cubicBezTo>
                  <a:pt x="53" y="25"/>
                  <a:pt x="51" y="20"/>
                  <a:pt x="49" y="15"/>
                </a:cubicBezTo>
                <a:close/>
                <a:moveTo>
                  <a:pt x="23" y="7"/>
                </a:moveTo>
                <a:cubicBezTo>
                  <a:pt x="22" y="9"/>
                  <a:pt x="21" y="10"/>
                  <a:pt x="20" y="12"/>
                </a:cubicBezTo>
                <a:cubicBezTo>
                  <a:pt x="24" y="13"/>
                  <a:pt x="28" y="13"/>
                  <a:pt x="32" y="13"/>
                </a:cubicBezTo>
                <a:cubicBezTo>
                  <a:pt x="32" y="0"/>
                  <a:pt x="32" y="0"/>
                  <a:pt x="32" y="0"/>
                </a:cubicBezTo>
                <a:cubicBezTo>
                  <a:pt x="29" y="2"/>
                  <a:pt x="26" y="4"/>
                  <a:pt x="23" y="7"/>
                </a:cubicBezTo>
                <a:close/>
                <a:moveTo>
                  <a:pt x="14" y="31"/>
                </a:moveTo>
                <a:cubicBezTo>
                  <a:pt x="32" y="31"/>
                  <a:pt x="32" y="31"/>
                  <a:pt x="32" y="31"/>
                </a:cubicBezTo>
                <a:cubicBezTo>
                  <a:pt x="32" y="17"/>
                  <a:pt x="32" y="17"/>
                  <a:pt x="32" y="17"/>
                </a:cubicBezTo>
                <a:cubicBezTo>
                  <a:pt x="27" y="17"/>
                  <a:pt x="23" y="16"/>
                  <a:pt x="18" y="15"/>
                </a:cubicBezTo>
                <a:cubicBezTo>
                  <a:pt x="16" y="20"/>
                  <a:pt x="14" y="25"/>
                  <a:pt x="14" y="31"/>
                </a:cubicBezTo>
                <a:close/>
                <a:moveTo>
                  <a:pt x="15" y="14"/>
                </a:moveTo>
                <a:cubicBezTo>
                  <a:pt x="12" y="13"/>
                  <a:pt x="10" y="13"/>
                  <a:pt x="8" y="12"/>
                </a:cubicBezTo>
                <a:cubicBezTo>
                  <a:pt x="3" y="17"/>
                  <a:pt x="0" y="24"/>
                  <a:pt x="0" y="31"/>
                </a:cubicBezTo>
                <a:cubicBezTo>
                  <a:pt x="11" y="31"/>
                  <a:pt x="11" y="31"/>
                  <a:pt x="11" y="31"/>
                </a:cubicBezTo>
                <a:cubicBezTo>
                  <a:pt x="11" y="25"/>
                  <a:pt x="12" y="19"/>
                  <a:pt x="15" y="14"/>
                </a:cubicBezTo>
                <a:close/>
                <a:moveTo>
                  <a:pt x="21" y="5"/>
                </a:moveTo>
                <a:cubicBezTo>
                  <a:pt x="22" y="3"/>
                  <a:pt x="24" y="2"/>
                  <a:pt x="25" y="1"/>
                </a:cubicBezTo>
                <a:cubicBezTo>
                  <a:pt x="19" y="2"/>
                  <a:pt x="14" y="5"/>
                  <a:pt x="10" y="9"/>
                </a:cubicBezTo>
                <a:cubicBezTo>
                  <a:pt x="12" y="10"/>
                  <a:pt x="14" y="11"/>
                  <a:pt x="16" y="11"/>
                </a:cubicBezTo>
                <a:cubicBezTo>
                  <a:pt x="18" y="9"/>
                  <a:pt x="19" y="7"/>
                  <a:pt x="21" y="5"/>
                </a:cubicBezTo>
                <a:close/>
                <a:moveTo>
                  <a:pt x="10" y="35"/>
                </a:moveTo>
                <a:cubicBezTo>
                  <a:pt x="0" y="35"/>
                  <a:pt x="0" y="35"/>
                  <a:pt x="0" y="35"/>
                </a:cubicBezTo>
                <a:cubicBezTo>
                  <a:pt x="0" y="42"/>
                  <a:pt x="3" y="50"/>
                  <a:pt x="8" y="55"/>
                </a:cubicBezTo>
                <a:cubicBezTo>
                  <a:pt x="10" y="54"/>
                  <a:pt x="12" y="53"/>
                  <a:pt x="15" y="53"/>
                </a:cubicBezTo>
                <a:cubicBezTo>
                  <a:pt x="12" y="47"/>
                  <a:pt x="11" y="41"/>
                  <a:pt x="10" y="35"/>
                </a:cubicBezTo>
                <a:close/>
                <a:moveTo>
                  <a:pt x="21" y="62"/>
                </a:moveTo>
                <a:cubicBezTo>
                  <a:pt x="19" y="60"/>
                  <a:pt x="18" y="58"/>
                  <a:pt x="16" y="56"/>
                </a:cubicBezTo>
                <a:cubicBezTo>
                  <a:pt x="14" y="56"/>
                  <a:pt x="12" y="57"/>
                  <a:pt x="10" y="58"/>
                </a:cubicBezTo>
                <a:cubicBezTo>
                  <a:pt x="14" y="62"/>
                  <a:pt x="19" y="64"/>
                  <a:pt x="25" y="66"/>
                </a:cubicBezTo>
                <a:cubicBezTo>
                  <a:pt x="24" y="65"/>
                  <a:pt x="22" y="63"/>
                  <a:pt x="21" y="62"/>
                </a:cubicBezTo>
                <a:close/>
                <a:moveTo>
                  <a:pt x="18" y="52"/>
                </a:moveTo>
                <a:cubicBezTo>
                  <a:pt x="23" y="51"/>
                  <a:pt x="27" y="50"/>
                  <a:pt x="32" y="50"/>
                </a:cubicBezTo>
                <a:cubicBezTo>
                  <a:pt x="32" y="35"/>
                  <a:pt x="32" y="35"/>
                  <a:pt x="32" y="35"/>
                </a:cubicBezTo>
                <a:cubicBezTo>
                  <a:pt x="14" y="35"/>
                  <a:pt x="14" y="35"/>
                  <a:pt x="14" y="35"/>
                </a:cubicBezTo>
                <a:cubicBezTo>
                  <a:pt x="14" y="41"/>
                  <a:pt x="16" y="47"/>
                  <a:pt x="18" y="52"/>
                </a:cubicBezTo>
                <a:close/>
                <a:moveTo>
                  <a:pt x="23" y="60"/>
                </a:moveTo>
                <a:cubicBezTo>
                  <a:pt x="26" y="63"/>
                  <a:pt x="29" y="65"/>
                  <a:pt x="32" y="67"/>
                </a:cubicBezTo>
                <a:cubicBezTo>
                  <a:pt x="32" y="53"/>
                  <a:pt x="32" y="53"/>
                  <a:pt x="32" y="53"/>
                </a:cubicBezTo>
                <a:cubicBezTo>
                  <a:pt x="28" y="53"/>
                  <a:pt x="24" y="54"/>
                  <a:pt x="20" y="55"/>
                </a:cubicBezTo>
                <a:cubicBezTo>
                  <a:pt x="21" y="57"/>
                  <a:pt x="22" y="58"/>
                  <a:pt x="23" y="60"/>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17" name="任意多边形 16"/>
          <p:cNvSpPr/>
          <p:nvPr/>
        </p:nvSpPr>
        <p:spPr>
          <a:xfrm rot="18825554">
            <a:off x="9606375" y="719384"/>
            <a:ext cx="308718" cy="598036"/>
          </a:xfrm>
          <a:custGeom>
            <a:avLst/>
            <a:gdLst>
              <a:gd name="connsiteX0" fmla="*/ 235173 w 469026"/>
              <a:gd name="connsiteY0" fmla="*/ 732025 h 908580"/>
              <a:gd name="connsiteX1" fmla="*/ 181173 w 469026"/>
              <a:gd name="connsiteY1" fmla="*/ 786025 h 908580"/>
              <a:gd name="connsiteX2" fmla="*/ 235173 w 469026"/>
              <a:gd name="connsiteY2" fmla="*/ 840025 h 908580"/>
              <a:gd name="connsiteX3" fmla="*/ 289173 w 469026"/>
              <a:gd name="connsiteY3" fmla="*/ 786025 h 908580"/>
              <a:gd name="connsiteX4" fmla="*/ 235173 w 469026"/>
              <a:gd name="connsiteY4" fmla="*/ 732025 h 908580"/>
              <a:gd name="connsiteX5" fmla="*/ 350586 w 469026"/>
              <a:gd name="connsiteY5" fmla="*/ 0 h 908580"/>
              <a:gd name="connsiteX6" fmla="*/ 400339 w 469026"/>
              <a:gd name="connsiteY6" fmla="*/ 33544 h 908580"/>
              <a:gd name="connsiteX7" fmla="*/ 469026 w 469026"/>
              <a:gd name="connsiteY7" fmla="*/ 199370 h 908580"/>
              <a:gd name="connsiteX8" fmla="*/ 400339 w 469026"/>
              <a:gd name="connsiteY8" fmla="*/ 365196 h 908580"/>
              <a:gd name="connsiteX9" fmla="*/ 350984 w 469026"/>
              <a:gd name="connsiteY9" fmla="*/ 398472 h 908580"/>
              <a:gd name="connsiteX10" fmla="*/ 350984 w 469026"/>
              <a:gd name="connsiteY10" fmla="*/ 792110 h 908580"/>
              <a:gd name="connsiteX11" fmla="*/ 234514 w 469026"/>
              <a:gd name="connsiteY11" fmla="*/ 908580 h 908580"/>
              <a:gd name="connsiteX12" fmla="*/ 234514 w 469026"/>
              <a:gd name="connsiteY12" fmla="*/ 908579 h 908580"/>
              <a:gd name="connsiteX13" fmla="*/ 118044 w 469026"/>
              <a:gd name="connsiteY13" fmla="*/ 792109 h 908580"/>
              <a:gd name="connsiteX14" fmla="*/ 118044 w 469026"/>
              <a:gd name="connsiteY14" fmla="*/ 398473 h 908580"/>
              <a:gd name="connsiteX15" fmla="*/ 68687 w 469026"/>
              <a:gd name="connsiteY15" fmla="*/ 365196 h 908580"/>
              <a:gd name="connsiteX16" fmla="*/ 0 w 469026"/>
              <a:gd name="connsiteY16" fmla="*/ 199370 h 908580"/>
              <a:gd name="connsiteX17" fmla="*/ 68687 w 469026"/>
              <a:gd name="connsiteY17" fmla="*/ 33544 h 908580"/>
              <a:gd name="connsiteX18" fmla="*/ 118438 w 469026"/>
              <a:gd name="connsiteY18" fmla="*/ 1 h 908580"/>
              <a:gd name="connsiteX19" fmla="*/ 158312 w 469026"/>
              <a:gd name="connsiteY19" fmla="*/ 199369 h 908580"/>
              <a:gd name="connsiteX20" fmla="*/ 310712 w 469026"/>
              <a:gd name="connsiteY20" fmla="*/ 199369 h 90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9026" h="908580">
                <a:moveTo>
                  <a:pt x="235173" y="732025"/>
                </a:moveTo>
                <a:cubicBezTo>
                  <a:pt x="205350" y="732025"/>
                  <a:pt x="181173" y="756202"/>
                  <a:pt x="181173" y="786025"/>
                </a:cubicBezTo>
                <a:cubicBezTo>
                  <a:pt x="181173" y="815848"/>
                  <a:pt x="205350" y="840025"/>
                  <a:pt x="235173" y="840025"/>
                </a:cubicBezTo>
                <a:cubicBezTo>
                  <a:pt x="264996" y="840025"/>
                  <a:pt x="289173" y="815848"/>
                  <a:pt x="289173" y="786025"/>
                </a:cubicBezTo>
                <a:cubicBezTo>
                  <a:pt x="289173" y="756202"/>
                  <a:pt x="264996" y="732025"/>
                  <a:pt x="235173" y="732025"/>
                </a:cubicBezTo>
                <a:close/>
                <a:moveTo>
                  <a:pt x="350586" y="0"/>
                </a:moveTo>
                <a:lnTo>
                  <a:pt x="400339" y="33544"/>
                </a:lnTo>
                <a:cubicBezTo>
                  <a:pt x="442777" y="75983"/>
                  <a:pt x="469026" y="134611"/>
                  <a:pt x="469026" y="199370"/>
                </a:cubicBezTo>
                <a:cubicBezTo>
                  <a:pt x="469026" y="264129"/>
                  <a:pt x="442777" y="322757"/>
                  <a:pt x="400339" y="365196"/>
                </a:cubicBezTo>
                <a:lnTo>
                  <a:pt x="350984" y="398472"/>
                </a:lnTo>
                <a:lnTo>
                  <a:pt x="350984" y="792110"/>
                </a:lnTo>
                <a:cubicBezTo>
                  <a:pt x="350984" y="856435"/>
                  <a:pt x="298839" y="908580"/>
                  <a:pt x="234514" y="908580"/>
                </a:cubicBezTo>
                <a:lnTo>
                  <a:pt x="234514" y="908579"/>
                </a:lnTo>
                <a:cubicBezTo>
                  <a:pt x="170189" y="908579"/>
                  <a:pt x="118044" y="856434"/>
                  <a:pt x="118044" y="792109"/>
                </a:cubicBezTo>
                <a:lnTo>
                  <a:pt x="118044" y="398473"/>
                </a:lnTo>
                <a:lnTo>
                  <a:pt x="68687" y="365196"/>
                </a:lnTo>
                <a:cubicBezTo>
                  <a:pt x="26249" y="322757"/>
                  <a:pt x="0" y="264129"/>
                  <a:pt x="0" y="199370"/>
                </a:cubicBezTo>
                <a:cubicBezTo>
                  <a:pt x="0" y="134611"/>
                  <a:pt x="26249" y="75983"/>
                  <a:pt x="68687" y="33544"/>
                </a:cubicBezTo>
                <a:lnTo>
                  <a:pt x="118438" y="1"/>
                </a:lnTo>
                <a:lnTo>
                  <a:pt x="158312" y="199369"/>
                </a:lnTo>
                <a:lnTo>
                  <a:pt x="310712" y="19936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9" name="矩形 18"/>
          <p:cNvSpPr/>
          <p:nvPr/>
        </p:nvSpPr>
        <p:spPr>
          <a:xfrm>
            <a:off x="191998" y="6174713"/>
            <a:ext cx="11808000" cy="3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4746912" y="2368251"/>
            <a:ext cx="309880" cy="521970"/>
          </a:xfrm>
          <a:prstGeom prst="rect">
            <a:avLst/>
          </a:prstGeom>
        </p:spPr>
        <p:txBody>
          <a:bodyPr wrap="none">
            <a:spAutoFit/>
          </a:bodyPr>
          <a:lstStyle/>
          <a:p>
            <a:endParaRPr lang="zh-CN" altLang="en-US" sz="2800" b="1" dirty="0">
              <a:solidFill>
                <a:schemeClr val="bg1"/>
              </a:solidFill>
              <a:effectLst>
                <a:glow rad="228600">
                  <a:schemeClr val="accent3">
                    <a:satMod val="175000"/>
                    <a:alpha val="40000"/>
                  </a:schemeClr>
                </a:glow>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xit" presetSubtype="0" fill="hold" grpId="1" nodeType="afterEffect">
                                  <p:stCondLst>
                                    <p:cond delay="200"/>
                                  </p:stCondLst>
                                  <p:childTnLst>
                                    <p:animEffect transition="out" filter="fade">
                                      <p:cBhvr>
                                        <p:cTn id="12" dur="1100"/>
                                        <p:tgtEl>
                                          <p:spTgt spid="2"/>
                                        </p:tgtEl>
                                      </p:cBhvr>
                                    </p:animEffect>
                                    <p:anim calcmode="lin" valueType="num">
                                      <p:cBhvr>
                                        <p:cTn id="13" dur="1100"/>
                                        <p:tgtEl>
                                          <p:spTgt spid="2"/>
                                        </p:tgtEl>
                                        <p:attrNameLst>
                                          <p:attrName>ppt_x</p:attrName>
                                        </p:attrNameLst>
                                      </p:cBhvr>
                                      <p:tavLst>
                                        <p:tav tm="0">
                                          <p:val>
                                            <p:strVal val="ppt_x"/>
                                          </p:val>
                                        </p:tav>
                                        <p:tav tm="100000">
                                          <p:val>
                                            <p:strVal val="ppt_x"/>
                                          </p:val>
                                        </p:tav>
                                      </p:tavLst>
                                    </p:anim>
                                    <p:anim calcmode="lin" valueType="num">
                                      <p:cBhvr>
                                        <p:cTn id="14" dur="1100"/>
                                        <p:tgtEl>
                                          <p:spTgt spid="2"/>
                                        </p:tgtEl>
                                        <p:attrNameLst>
                                          <p:attrName>ppt_y</p:attrName>
                                        </p:attrNameLst>
                                      </p:cBhvr>
                                      <p:tavLst>
                                        <p:tav tm="0">
                                          <p:val>
                                            <p:strVal val="ppt_y"/>
                                          </p:val>
                                        </p:tav>
                                        <p:tav tm="100000">
                                          <p:val>
                                            <p:strVal val="ppt_y+.1"/>
                                          </p:val>
                                        </p:tav>
                                      </p:tavLst>
                                    </p:anim>
                                    <p:set>
                                      <p:cBhvr>
                                        <p:cTn id="15" dur="1" fill="hold">
                                          <p:stCondLst>
                                            <p:cond delay="10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2"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8135" y="1268729"/>
            <a:ext cx="11873865" cy="5276003"/>
          </a:xfrm>
          <a:prstGeom prst="rect">
            <a:avLst/>
          </a:prstGeom>
          <a:solidFill>
            <a:srgbClr val="534C49"/>
          </a:solidFill>
          <a:ln>
            <a:solidFill>
              <a:srgbClr val="534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00075" y="1447800"/>
            <a:ext cx="11409045" cy="489434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00000"/>
              </a:lnSpc>
              <a:spcBef>
                <a:spcPts val="0"/>
              </a:spcBef>
              <a:buClr>
                <a:schemeClr val="accent1"/>
              </a:buClr>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sym typeface="+mn-ea"/>
              </a:rPr>
              <a:t>不符合规定的票据，不得作为财务报销凭证，任何部门和个人有权拒收。下列票据，不得作为财务报销凭证：</a:t>
            </a:r>
            <a:endParaRPr lang="en-US" altLang="zh-CN" sz="2800" b="1" dirty="0">
              <a:latin typeface="仿宋_GB2312" panose="02010609030101010101" pitchFamily="49" charset="-122"/>
              <a:ea typeface="仿宋_GB2312" panose="02010609030101010101" pitchFamily="49" charset="-122"/>
            </a:endParaRP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1.</a:t>
            </a:r>
            <a:r>
              <a:rPr lang="zh-CN" altLang="en-US" sz="2800" b="1" dirty="0">
                <a:latin typeface="仿宋_GB2312" panose="02010609030101010101" pitchFamily="49" charset="-122"/>
                <a:ea typeface="仿宋_GB2312" panose="02010609030101010101" pitchFamily="49" charset="-122"/>
                <a:sym typeface="+mn-ea"/>
              </a:rPr>
              <a:t>虚假票据；</a:t>
            </a:r>
            <a:endParaRPr lang="en-US" altLang="zh-CN" sz="2800" b="1" dirty="0">
              <a:latin typeface="仿宋_GB2312" panose="02010609030101010101" pitchFamily="49" charset="-122"/>
              <a:ea typeface="仿宋_GB2312" panose="02010609030101010101" pitchFamily="49" charset="-122"/>
            </a:endParaRP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2.</a:t>
            </a:r>
            <a:r>
              <a:rPr lang="zh-CN" altLang="en-US" sz="2800" b="1" dirty="0">
                <a:latin typeface="仿宋_GB2312" panose="02010609030101010101" pitchFamily="49" charset="-122"/>
                <a:ea typeface="仿宋_GB2312" panose="02010609030101010101" pitchFamily="49" charset="-122"/>
                <a:sym typeface="+mn-ea"/>
              </a:rPr>
              <a:t>存疑的票据；</a:t>
            </a:r>
            <a:endParaRPr lang="en-US" altLang="zh-CN" sz="2800" b="1" dirty="0">
              <a:latin typeface="仿宋_GB2312" panose="02010609030101010101" pitchFamily="49" charset="-122"/>
              <a:ea typeface="仿宋_GB2312" panose="02010609030101010101" pitchFamily="49" charset="-122"/>
            </a:endParaRP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3.</a:t>
            </a:r>
            <a:r>
              <a:rPr lang="zh-CN" altLang="en-US" sz="2800" b="1" dirty="0">
                <a:latin typeface="仿宋_GB2312" panose="02010609030101010101" pitchFamily="49" charset="-122"/>
                <a:ea typeface="仿宋_GB2312" panose="02010609030101010101" pitchFamily="49" charset="-122"/>
                <a:sym typeface="+mn-ea"/>
              </a:rPr>
              <a:t>伪造、作废的票据；</a:t>
            </a:r>
            <a:endParaRPr lang="en-US" altLang="zh-CN" sz="2800" b="1" dirty="0">
              <a:latin typeface="仿宋_GB2312" panose="02010609030101010101" pitchFamily="49" charset="-122"/>
              <a:ea typeface="仿宋_GB2312" panose="02010609030101010101" pitchFamily="49" charset="-122"/>
            </a:endParaRP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4.</a:t>
            </a:r>
            <a:r>
              <a:rPr lang="zh-CN" altLang="en-US" sz="2800" b="1" dirty="0">
                <a:latin typeface="仿宋_GB2312" panose="02010609030101010101" pitchFamily="49" charset="-122"/>
                <a:ea typeface="仿宋_GB2312" panose="02010609030101010101" pitchFamily="49" charset="-122"/>
                <a:sym typeface="+mn-ea"/>
              </a:rPr>
              <a:t>没有签字、签章的票据；</a:t>
            </a:r>
            <a:endParaRPr lang="en-US" altLang="zh-CN" sz="2800" b="1" dirty="0">
              <a:latin typeface="仿宋_GB2312" panose="02010609030101010101" pitchFamily="49" charset="-122"/>
              <a:ea typeface="仿宋_GB2312" panose="02010609030101010101" pitchFamily="49" charset="-122"/>
            </a:endParaRP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5.</a:t>
            </a:r>
            <a:r>
              <a:rPr lang="zh-CN" altLang="en-US" sz="2800" b="1" dirty="0">
                <a:latin typeface="仿宋_GB2312" panose="02010609030101010101" pitchFamily="49" charset="-122"/>
                <a:ea typeface="仿宋_GB2312" panose="02010609030101010101" pitchFamily="49" charset="-122"/>
                <a:sym typeface="+mn-ea"/>
              </a:rPr>
              <a:t>未按规定使用或开具的票据；</a:t>
            </a:r>
            <a:endParaRPr lang="en-US" altLang="zh-CN" sz="2800" b="1" dirty="0">
              <a:latin typeface="仿宋_GB2312" panose="02010609030101010101" pitchFamily="49" charset="-122"/>
              <a:ea typeface="仿宋_GB2312" panose="02010609030101010101" pitchFamily="49" charset="-122"/>
            </a:endParaRP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6.</a:t>
            </a:r>
            <a:r>
              <a:rPr lang="zh-CN" altLang="en-US" sz="2800" b="1" dirty="0">
                <a:latin typeface="仿宋_GB2312" panose="02010609030101010101" pitchFamily="49" charset="-122"/>
                <a:ea typeface="仿宋_GB2312" panose="02010609030101010101" pitchFamily="49" charset="-122"/>
                <a:sym typeface="+mn-ea"/>
              </a:rPr>
              <a:t>明显与经济业务不符的票据；</a:t>
            </a:r>
            <a:endParaRPr lang="en-US" altLang="zh-CN" sz="2800" b="1" dirty="0">
              <a:latin typeface="仿宋_GB2312" panose="02010609030101010101" pitchFamily="49" charset="-122"/>
              <a:ea typeface="仿宋_GB2312" panose="02010609030101010101" pitchFamily="49" charset="-122"/>
            </a:endParaRP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7.</a:t>
            </a:r>
            <a:r>
              <a:rPr lang="zh-CN" altLang="en-US" sz="2800" b="1" dirty="0">
                <a:latin typeface="仿宋_GB2312" panose="02010609030101010101" pitchFamily="49" charset="-122"/>
                <a:ea typeface="仿宋_GB2312" panose="02010609030101010101" pitchFamily="49" charset="-122"/>
                <a:sym typeface="+mn-ea"/>
              </a:rPr>
              <a:t>白条或其他单据代替应开具的税务发票、财务票据；</a:t>
            </a:r>
            <a:endParaRPr lang="en-US" altLang="zh-CN" sz="2800" b="1" dirty="0">
              <a:latin typeface="仿宋_GB2312" panose="02010609030101010101" pitchFamily="49" charset="-122"/>
              <a:ea typeface="仿宋_GB2312" panose="02010609030101010101" pitchFamily="49" charset="-122"/>
            </a:endParaRP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8.</a:t>
            </a:r>
            <a:r>
              <a:rPr lang="zh-CN" altLang="en-US" sz="2800" b="1" dirty="0">
                <a:latin typeface="仿宋_GB2312" panose="02010609030101010101" pitchFamily="49" charset="-122"/>
                <a:ea typeface="仿宋_GB2312" panose="02010609030101010101" pitchFamily="49" charset="-122"/>
                <a:sym typeface="+mn-ea"/>
              </a:rPr>
              <a:t>项目不全、内容不实、字迹不清、大小写不符或涂改等情况的票据；</a:t>
            </a:r>
          </a:p>
          <a:p>
            <a:pPr fontAlgn="auto">
              <a:lnSpc>
                <a:spcPct val="100000"/>
              </a:lnSpc>
              <a:spcBef>
                <a:spcPts val="0"/>
              </a:spcBef>
              <a:buClr>
                <a:schemeClr val="accent1"/>
              </a:buClr>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sym typeface="+mn-ea"/>
              </a:rPr>
              <a:t>9.</a:t>
            </a:r>
            <a:r>
              <a:rPr lang="zh-CN" altLang="en-US" sz="2800" b="1" dirty="0">
                <a:latin typeface="仿宋_GB2312" panose="02010609030101010101" pitchFamily="49" charset="-122"/>
                <a:ea typeface="仿宋_GB2312" panose="02010609030101010101" pitchFamily="49" charset="-122"/>
                <a:sym typeface="+mn-ea"/>
              </a:rPr>
              <a:t>其他不符合规定的票据。</a:t>
            </a:r>
            <a:endParaRPr lang="zh-CN" altLang="zh-CN" sz="2800" dirty="0"/>
          </a:p>
        </p:txBody>
      </p:sp>
      <p:sp>
        <p:nvSpPr>
          <p:cNvPr id="2" name="矩形 1"/>
          <p:cNvSpPr/>
          <p:nvPr/>
        </p:nvSpPr>
        <p:spPr>
          <a:xfrm>
            <a:off x="275772" y="262038"/>
            <a:ext cx="5212080" cy="645160"/>
          </a:xfrm>
          <a:prstGeom prst="rect">
            <a:avLst/>
          </a:prstGeom>
        </p:spPr>
        <p:txBody>
          <a:bodyPr wrap="none">
            <a:spAutoFit/>
          </a:bodyPr>
          <a:lstStyle/>
          <a:p>
            <a:pPr algn="l"/>
            <a:r>
              <a:rPr lang="zh-CN" altLang="en-US" sz="3600" dirty="0">
                <a:latin typeface="楷体" panose="02010609060101010101" pitchFamily="49" charset="-122"/>
                <a:ea typeface="楷体" panose="02010609060101010101" pitchFamily="49" charset="-122"/>
                <a:cs typeface="+mj-cs"/>
                <a:sym typeface="+mn-ea"/>
              </a:rPr>
              <a:t>不得作为报销票据的凭证</a:t>
            </a:r>
            <a:endParaRPr lang="zh-CN" altLang="en-US" sz="3600" b="1" dirty="0">
              <a:effectLst>
                <a:outerShdw blurRad="60007" dist="310007" dir="7680000" sy="30000" kx="1300200" algn="ctr" rotWithShape="0">
                  <a:prstClr val="black">
                    <a:alpha val="32000"/>
                  </a:prstClr>
                </a:outerShdw>
              </a:effectLst>
            </a:endParaRP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8135" y="1268729"/>
            <a:ext cx="11873865" cy="5098203"/>
          </a:xfrm>
          <a:prstGeom prst="rect">
            <a:avLst/>
          </a:prstGeom>
          <a:solidFill>
            <a:srgbClr val="534C49"/>
          </a:solidFill>
          <a:ln>
            <a:solidFill>
              <a:srgbClr val="534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318135" y="1295400"/>
            <a:ext cx="11873865" cy="506730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nSpc>
                <a:spcPct val="150000"/>
              </a:lnSpc>
              <a:buClr>
                <a:schemeClr val="accent1"/>
              </a:buClr>
              <a:buSzPct val="76000"/>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报销票据印章、签章要求</a:t>
            </a:r>
            <a:endParaRPr lang="zh-CN" altLang="en-US"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lnSpc>
                <a:spcPct val="150000"/>
              </a:lnSpc>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）税务发票</a:t>
            </a:r>
            <a:endParaRPr lang="zh-CN" altLang="en-US"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lnSpc>
                <a:spcPct val="150000"/>
              </a:lnSpc>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盖有税务部门监制的印章、填制单位发票专用章和收款人签章（名）</a:t>
            </a:r>
            <a:endParaRPr lang="zh-CN" altLang="en-US"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lnSpc>
                <a:spcPct val="150000"/>
              </a:lnSpc>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）财政票据</a:t>
            </a:r>
            <a:endParaRPr lang="zh-CN" altLang="en-US"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lnSpc>
                <a:spcPct val="150000"/>
              </a:lnSpc>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盖有财政部门监制印章、填制单位财务专用章或收费章和收款人签章（名）</a:t>
            </a:r>
            <a:endParaRPr lang="zh-CN" altLang="en-US"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lnSpc>
                <a:spcPct val="150000"/>
              </a:lnSpc>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）内部自制票据</a:t>
            </a:r>
            <a:endParaRPr lang="zh-CN" altLang="en-US"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lnSpc>
                <a:spcPct val="150000"/>
              </a:lnSpc>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须有经办单位、部门负责人或项目负责人，或其指定人员的签名或签章。</a:t>
            </a:r>
            <a:endParaRPr lang="zh-CN" altLang="zh-CN" sz="2800" b="1" dirty="0"/>
          </a:p>
        </p:txBody>
      </p:sp>
      <p:sp>
        <p:nvSpPr>
          <p:cNvPr id="2" name="矩形 1"/>
          <p:cNvSpPr/>
          <p:nvPr/>
        </p:nvSpPr>
        <p:spPr>
          <a:xfrm>
            <a:off x="275772" y="262038"/>
            <a:ext cx="3840480" cy="645160"/>
          </a:xfrm>
          <a:prstGeom prst="rect">
            <a:avLst/>
          </a:prstGeom>
        </p:spPr>
        <p:txBody>
          <a:bodyPr wrap="none">
            <a:spAutoFit/>
          </a:bodyPr>
          <a:lstStyle/>
          <a:p>
            <a:pPr algn="l" eaLnBrk="1" hangingPunct="1"/>
            <a:r>
              <a:rPr lang="zh-CN" altLang="en-US" sz="3600" dirty="0">
                <a:latin typeface="楷体" panose="02010609060101010101" pitchFamily="49" charset="-122"/>
                <a:ea typeface="楷体" panose="02010609060101010101" pitchFamily="49" charset="-122"/>
                <a:cs typeface="+mj-cs"/>
                <a:sym typeface="+mn-ea"/>
              </a:rPr>
              <a:t>报销票据具体要求</a:t>
            </a:r>
            <a:endParaRPr lang="zh-CN" altLang="en-US" sz="3600" b="1" dirty="0">
              <a:effectLst>
                <a:outerShdw blurRad="60007" dist="310007" dir="7680000" sy="30000" kx="1300200" algn="ctr" rotWithShape="0">
                  <a:prstClr val="black">
                    <a:alpha val="32000"/>
                  </a:prstClr>
                </a:outerShdw>
              </a:effectLst>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24205"/>
            <a:ext cx="12192000" cy="238633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 name="文本框 16"/>
          <p:cNvSpPr txBox="1"/>
          <p:nvPr/>
        </p:nvSpPr>
        <p:spPr>
          <a:xfrm>
            <a:off x="583437" y="3010228"/>
            <a:ext cx="2406428" cy="369332"/>
          </a:xfrm>
          <a:prstGeom prst="rect">
            <a:avLst/>
          </a:prstGeom>
          <a:noFill/>
        </p:spPr>
        <p:txBody>
          <a:bodyPr wrap="none" rtlCol="0">
            <a:spAutoFit/>
          </a:bodyPr>
          <a:lstStyle/>
          <a:p>
            <a:r>
              <a:rPr lang="en-US" altLang="zh-CN" u="sng" dirty="0" smtClean="0"/>
              <a:t>                                          </a:t>
            </a:r>
            <a:endParaRPr lang="zh-CN" altLang="en-US" u="sng" dirty="0"/>
          </a:p>
        </p:txBody>
      </p:sp>
      <p:sp>
        <p:nvSpPr>
          <p:cNvPr id="13" name="矩形 12"/>
          <p:cNvSpPr/>
          <p:nvPr/>
        </p:nvSpPr>
        <p:spPr>
          <a:xfrm>
            <a:off x="287020" y="774065"/>
            <a:ext cx="11809730" cy="1814830"/>
          </a:xfrm>
          <a:prstGeom prst="rect">
            <a:avLst/>
          </a:prstGeom>
        </p:spPr>
        <p:txBody>
          <a:bodyPr wrap="square">
            <a:spAutoFit/>
          </a:bodyPr>
          <a:lstStyle/>
          <a:p>
            <a:pPr>
              <a:buSzPct val="76000"/>
            </a:pPr>
            <a:r>
              <a:rPr lang="zh-CN" altLang="en-US" sz="2800" dirty="0">
                <a:solidFill>
                  <a:srgbClr val="FFFF00"/>
                </a:solidFill>
                <a:latin typeface="Times New Roman" panose="02020603050405020304" pitchFamily="18" charset="0"/>
                <a:cs typeface="华文新魏" panose="02010800040101010101" pitchFamily="2" charset="-122"/>
                <a:sym typeface="+mn-ea"/>
              </a:rPr>
              <a:t>投递地点：</a:t>
            </a:r>
            <a:r>
              <a:rPr lang="zh-CN" altLang="zh-CN" sz="2800" dirty="0">
                <a:solidFill>
                  <a:srgbClr val="FFFF00"/>
                </a:solidFill>
                <a:latin typeface="Times New Roman" panose="02020603050405020304" pitchFamily="18" charset="0"/>
                <a:cs typeface="华文新魏" panose="02010800040101010101" pitchFamily="2" charset="-122"/>
                <a:sym typeface="+mn-ea"/>
              </a:rPr>
              <a:t>新校区经管楼一楼大厅保卫值班室门口财务专用投递箱；</a:t>
            </a:r>
            <a:endParaRPr lang="zh-CN" altLang="zh-CN" sz="2800" kern="1200" dirty="0">
              <a:solidFill>
                <a:srgbClr val="FFFF00"/>
              </a:solidFill>
              <a:latin typeface="Times New Roman" panose="02020603050405020304" pitchFamily="18" charset="0"/>
              <a:ea typeface="+mn-ea"/>
              <a:cs typeface="华文新魏" panose="02010800040101010101" pitchFamily="2" charset="-122"/>
            </a:endParaRPr>
          </a:p>
          <a:p>
            <a:pPr>
              <a:buSzPct val="76000"/>
            </a:pPr>
            <a:r>
              <a:rPr lang="zh-CN" altLang="zh-CN" sz="2800" dirty="0">
                <a:solidFill>
                  <a:srgbClr val="FFFF00"/>
                </a:solidFill>
                <a:latin typeface="Times New Roman" panose="02020603050405020304" pitchFamily="18" charset="0"/>
                <a:cs typeface="华文新魏" panose="02010800040101010101" pitchFamily="2" charset="-122"/>
                <a:sym typeface="+mn-ea"/>
              </a:rPr>
              <a:t>取票时间：工作日上午</a:t>
            </a:r>
            <a:r>
              <a:rPr lang="en-US" altLang="zh-CN" sz="2800" dirty="0">
                <a:solidFill>
                  <a:srgbClr val="FFFF00"/>
                </a:solidFill>
                <a:latin typeface="Times New Roman" panose="02020603050405020304" pitchFamily="18" charset="0"/>
                <a:cs typeface="华文新魏" panose="02010800040101010101" pitchFamily="2" charset="-122"/>
                <a:sym typeface="+mn-ea"/>
              </a:rPr>
              <a:t> 8:00</a:t>
            </a:r>
            <a:r>
              <a:rPr lang="zh-CN" altLang="zh-CN" sz="2800" dirty="0">
                <a:solidFill>
                  <a:srgbClr val="FFFF00"/>
                </a:solidFill>
                <a:latin typeface="Times New Roman" panose="02020603050405020304" pitchFamily="18" charset="0"/>
                <a:cs typeface="华文新魏" panose="02010800040101010101" pitchFamily="2" charset="-122"/>
                <a:sym typeface="+mn-ea"/>
              </a:rPr>
              <a:t>、下午</a:t>
            </a:r>
            <a:r>
              <a:rPr lang="en-US" altLang="zh-CN" sz="2800" dirty="0">
                <a:solidFill>
                  <a:srgbClr val="FFFF00"/>
                </a:solidFill>
                <a:latin typeface="Times New Roman" panose="02020603050405020304" pitchFamily="18" charset="0"/>
                <a:cs typeface="华文新魏" panose="02010800040101010101" pitchFamily="2" charset="-122"/>
                <a:sym typeface="+mn-ea"/>
              </a:rPr>
              <a:t>14:30</a:t>
            </a:r>
            <a:r>
              <a:rPr lang="zh-CN" altLang="en-US" sz="2800" dirty="0">
                <a:solidFill>
                  <a:srgbClr val="FFFF00"/>
                </a:solidFill>
                <a:latin typeface="Times New Roman" panose="02020603050405020304" pitchFamily="18" charset="0"/>
                <a:cs typeface="华文新魏" panose="02010800040101010101" pitchFamily="2" charset="-122"/>
                <a:sym typeface="+mn-ea"/>
              </a:rPr>
              <a:t>；</a:t>
            </a:r>
            <a:endParaRPr lang="en-US" altLang="zh-CN" sz="2800" kern="1200" dirty="0">
              <a:solidFill>
                <a:srgbClr val="FFFF00"/>
              </a:solidFill>
              <a:latin typeface="Times New Roman" panose="02020603050405020304" pitchFamily="18" charset="0"/>
              <a:ea typeface="+mn-ea"/>
              <a:cs typeface="华文新魏" panose="02010800040101010101" pitchFamily="2" charset="-122"/>
            </a:endParaRPr>
          </a:p>
          <a:p>
            <a:pPr>
              <a:buSzPct val="76000"/>
            </a:pPr>
            <a:r>
              <a:rPr lang="zh-CN" altLang="en-US" sz="2800" dirty="0">
                <a:solidFill>
                  <a:srgbClr val="FF0000"/>
                </a:solidFill>
                <a:latin typeface="Times New Roman" panose="02020603050405020304" pitchFamily="18" charset="0"/>
                <a:cs typeface="华文新魏" panose="02010800040101010101" pitchFamily="2" charset="-122"/>
                <a:sym typeface="+mn-ea"/>
              </a:rPr>
              <a:t>投递票据处理时效</a:t>
            </a:r>
            <a:r>
              <a:rPr lang="zh-CN" altLang="en-US" sz="2800" dirty="0" smtClean="0">
                <a:solidFill>
                  <a:srgbClr val="FF0000"/>
                </a:solidFill>
                <a:latin typeface="Times New Roman" panose="02020603050405020304" pitchFamily="18" charset="0"/>
                <a:cs typeface="华文新魏" panose="02010800040101010101" pitchFamily="2" charset="-122"/>
                <a:sym typeface="+mn-ea"/>
              </a:rPr>
              <a:t>：</a:t>
            </a:r>
            <a:endParaRPr lang="en-US" altLang="zh-CN" sz="2800" dirty="0" smtClean="0">
              <a:solidFill>
                <a:srgbClr val="FF0000"/>
              </a:solidFill>
              <a:latin typeface="Times New Roman" panose="02020603050405020304" pitchFamily="18" charset="0"/>
              <a:cs typeface="华文新魏" panose="02010800040101010101" pitchFamily="2" charset="-122"/>
              <a:sym typeface="+mn-ea"/>
            </a:endParaRPr>
          </a:p>
          <a:p>
            <a:pPr>
              <a:buSzPct val="76000"/>
            </a:pPr>
            <a:r>
              <a:rPr lang="zh-CN" altLang="en-US" sz="2800" dirty="0" smtClean="0">
                <a:solidFill>
                  <a:srgbClr val="FFFF00"/>
                </a:solidFill>
                <a:latin typeface="Times New Roman" panose="02020603050405020304" pitchFamily="18" charset="0"/>
                <a:cs typeface="华文新魏" panose="02010800040101010101" pitchFamily="2" charset="-122"/>
                <a:sym typeface="+mn-ea"/>
              </a:rPr>
              <a:t>从</a:t>
            </a:r>
            <a:r>
              <a:rPr lang="zh-CN" altLang="en-US" sz="2800" dirty="0">
                <a:solidFill>
                  <a:srgbClr val="FFFF00"/>
                </a:solidFill>
                <a:latin typeface="Times New Roman" panose="02020603050405020304" pitchFamily="18" charset="0"/>
                <a:cs typeface="华文新魏" panose="02010800040101010101" pitchFamily="2" charset="-122"/>
                <a:sym typeface="+mn-ea"/>
              </a:rPr>
              <a:t>收到投递票据时间起，</a:t>
            </a:r>
            <a:r>
              <a:rPr lang="zh-CN" altLang="en-US" sz="2800" dirty="0" smtClean="0">
                <a:solidFill>
                  <a:srgbClr val="FFFF00"/>
                </a:solidFill>
                <a:latin typeface="Times New Roman" panose="02020603050405020304" pitchFamily="18" charset="0"/>
                <a:cs typeface="华文新魏" panose="02010800040101010101" pitchFamily="2" charset="-122"/>
                <a:sym typeface="+mn-ea"/>
              </a:rPr>
              <a:t>三个工作日内处</a:t>
            </a:r>
            <a:r>
              <a:rPr lang="zh-CN" altLang="en-US" sz="2800" dirty="0">
                <a:solidFill>
                  <a:srgbClr val="FFFF00"/>
                </a:solidFill>
                <a:latin typeface="Times New Roman" panose="02020603050405020304" pitchFamily="18" charset="0"/>
                <a:cs typeface="华文新魏" panose="02010800040101010101" pitchFamily="2" charset="-122"/>
                <a:sym typeface="+mn-ea"/>
              </a:rPr>
              <a:t>理完毕或回复投递经办人。</a:t>
            </a:r>
            <a:endParaRPr lang="zh-CN" altLang="en-US" sz="2800" dirty="0">
              <a:solidFill>
                <a:srgbClr val="FFFF00"/>
              </a:solidFill>
              <a:latin typeface="+mn-ea"/>
            </a:endParaRPr>
          </a:p>
        </p:txBody>
      </p:sp>
      <p:sp>
        <p:nvSpPr>
          <p:cNvPr id="6145" name="Rectangle 1"/>
          <p:cNvSpPr>
            <a:spLocks noChangeArrowheads="1"/>
          </p:cNvSpPr>
          <p:nvPr/>
        </p:nvSpPr>
        <p:spPr bwMode="auto">
          <a:xfrm>
            <a:off x="678906" y="3594169"/>
            <a:ext cx="10726057" cy="2676525"/>
          </a:xfrm>
          <a:prstGeom prst="rect">
            <a:avLst/>
          </a:prstGeom>
          <a:noFill/>
          <a:ln w="9525">
            <a:noFill/>
            <a:miter lim="800000"/>
          </a:ln>
          <a:effectLst/>
        </p:spPr>
        <p:txBody>
          <a:bodyPr vert="horz" wrap="square" lIns="91440" tIns="45720" rIns="91440" bIns="45720" numCol="1" anchor="ctr" anchorCtr="0" compatLnSpc="1">
            <a:spAutoFit/>
          </a:bodyPr>
          <a:lstStyle/>
          <a:p>
            <a:pPr>
              <a:buSzPct val="76000"/>
            </a:pPr>
            <a:r>
              <a:rPr lang="zh-CN" altLang="en-US" sz="2800" dirty="0">
                <a:solidFill>
                  <a:srgbClr val="FF0000"/>
                </a:solidFill>
                <a:latin typeface="Times New Roman" panose="02020603050405020304" pitchFamily="18" charset="0"/>
                <a:cs typeface="华文新魏" panose="02010800040101010101" pitchFamily="2" charset="-122"/>
                <a:sym typeface="+mn-ea"/>
              </a:rPr>
              <a:t>投递填写信息要求：</a:t>
            </a:r>
            <a:endParaRPr lang="en-US" altLang="zh-CN" sz="2800" kern="1200" dirty="0">
              <a:solidFill>
                <a:srgbClr val="FF0000"/>
              </a:solidFill>
              <a:latin typeface="Times New Roman" panose="02020603050405020304" pitchFamily="18" charset="0"/>
              <a:ea typeface="+mn-ea"/>
              <a:cs typeface="华文新魏" panose="02010800040101010101" pitchFamily="2" charset="-122"/>
            </a:endParaRPr>
          </a:p>
          <a:p>
            <a:pPr>
              <a:buSzPct val="76000"/>
            </a:pPr>
            <a:r>
              <a:rPr lang="en-US" altLang="zh-CN" sz="2800" dirty="0" smtClean="0">
                <a:latin typeface="Times New Roman" panose="02020603050405020304" pitchFamily="18" charset="0"/>
                <a:cs typeface="华文新魏" panose="02010800040101010101" pitchFamily="2" charset="-122"/>
                <a:sym typeface="+mn-ea"/>
              </a:rPr>
              <a:t>        </a:t>
            </a:r>
            <a:r>
              <a:rPr lang="zh-CN" altLang="zh-CN" sz="2800" dirty="0" smtClean="0">
                <a:latin typeface="Times New Roman" panose="02020603050405020304" pitchFamily="18" charset="0"/>
                <a:cs typeface="华文新魏" panose="02010800040101010101" pitchFamily="2" charset="-122"/>
                <a:sym typeface="+mn-ea"/>
              </a:rPr>
              <a:t>经</a:t>
            </a:r>
            <a:r>
              <a:rPr lang="zh-CN" altLang="zh-CN" sz="2800" dirty="0">
                <a:latin typeface="Times New Roman" panose="02020603050405020304" pitchFamily="18" charset="0"/>
                <a:cs typeface="华文新魏" panose="02010800040101010101" pitchFamily="2" charset="-122"/>
                <a:sym typeface="+mn-ea"/>
              </a:rPr>
              <a:t>办人将报销单据封装在投递箱上写有编号的投递袋中（每个投递袋内封装的报销单据最多</a:t>
            </a:r>
            <a:r>
              <a:rPr lang="zh-CN" altLang="zh-CN" sz="2800" dirty="0">
                <a:solidFill>
                  <a:srgbClr val="FF3300"/>
                </a:solidFill>
                <a:latin typeface="Times New Roman" panose="02020603050405020304" pitchFamily="18" charset="0"/>
                <a:cs typeface="华文新魏" panose="02010800040101010101" pitchFamily="2" charset="-122"/>
                <a:sym typeface="+mn-ea"/>
              </a:rPr>
              <a:t>不超过</a:t>
            </a:r>
            <a:r>
              <a:rPr lang="en-US" altLang="zh-CN" sz="2800" dirty="0">
                <a:solidFill>
                  <a:srgbClr val="FF3300"/>
                </a:solidFill>
                <a:latin typeface="Times New Roman" panose="02020603050405020304" pitchFamily="18" charset="0"/>
                <a:cs typeface="华文新魏" panose="02010800040101010101" pitchFamily="2" charset="-122"/>
                <a:sym typeface="+mn-ea"/>
              </a:rPr>
              <a:t>5</a:t>
            </a:r>
            <a:r>
              <a:rPr lang="zh-CN" altLang="zh-CN" sz="2800" dirty="0">
                <a:solidFill>
                  <a:srgbClr val="FF3300"/>
                </a:solidFill>
                <a:latin typeface="Times New Roman" panose="02020603050405020304" pitchFamily="18" charset="0"/>
                <a:cs typeface="华文新魏" panose="02010800040101010101" pitchFamily="2" charset="-122"/>
                <a:sym typeface="+mn-ea"/>
              </a:rPr>
              <a:t>份</a:t>
            </a:r>
            <a:r>
              <a:rPr lang="zh-CN" altLang="zh-CN" sz="2800" dirty="0">
                <a:latin typeface="Times New Roman" panose="02020603050405020304" pitchFamily="18" charset="0"/>
                <a:cs typeface="华文新魏" panose="02010800040101010101" pitchFamily="2" charset="-122"/>
                <a:sym typeface="+mn-ea"/>
              </a:rPr>
              <a:t>），并在《“网络投递式报账”投递资料登记表》上填写投递日期、投递袋编号、投递人信息、报销资料内容等信息，再将投递袋投入投递箱中。</a:t>
            </a:r>
            <a:endParaRPr lang="zh-CN" altLang="en-US" sz="2800" kern="1200" dirty="0">
              <a:latin typeface="Times New Roman" panose="02020603050405020304" pitchFamily="18" charset="0"/>
              <a:ea typeface="+mn-ea"/>
              <a:cs typeface="华文新魏" panose="02010800040101010101" pitchFamily="2" charset="-122"/>
            </a:endParaRPr>
          </a:p>
          <a:p>
            <a:pPr marL="0" marR="0" lvl="0" indent="268605" algn="l" defTabSz="914400" rtl="0" eaLnBrk="1" fontAlgn="base" latinLnBrk="0" hangingPunct="1">
              <a:lnSpc>
                <a:spcPct val="100000"/>
              </a:lnSpc>
              <a:spcBef>
                <a:spcPct val="0"/>
              </a:spcBef>
              <a:spcAft>
                <a:spcPct val="0"/>
              </a:spcAft>
              <a:buClrTx/>
              <a:buSzTx/>
              <a:buFontTx/>
              <a:buNone/>
            </a:pPr>
            <a:endParaRPr kumimoji="0" lang="zh-CN" sz="2800" b="0" i="0" u="none" strike="noStrike" cap="none" normalizeH="0" baseline="0" dirty="0" smtClean="0">
              <a:ln>
                <a:noFill/>
              </a:ln>
              <a:effectLst/>
              <a:latin typeface="Arial" panose="020B0604020202020204" pitchFamily="34" charset="0"/>
              <a:ea typeface="宋体" panose="02010600030101010101" pitchFamily="2" charset="-122"/>
              <a:cs typeface="宋体" panose="02010600030101010101" pitchFamily="2" charset="-122"/>
            </a:endParaRPr>
          </a:p>
        </p:txBody>
      </p:sp>
      <p:sp>
        <p:nvSpPr>
          <p:cNvPr id="4" name="文本框 209"/>
          <p:cNvSpPr txBox="1"/>
          <p:nvPr/>
        </p:nvSpPr>
        <p:spPr>
          <a:xfrm>
            <a:off x="4266436" y="30288"/>
            <a:ext cx="33832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mj-lt"/>
                <a:ea typeface="+mj-ea"/>
                <a:cs typeface="+mj-cs"/>
                <a:sym typeface="+mn-ea"/>
              </a:rPr>
              <a:t>投递式报账基本要求</a:t>
            </a:r>
            <a:endParaRPr lang="zh-CN" altLang="en-US" sz="2800" b="1" dirty="0">
              <a:solidFill>
                <a:schemeClr val="bg1"/>
              </a:solidFill>
              <a:latin typeface="+mn-ea"/>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145"/>
                                        </p:tgtEl>
                                        <p:attrNameLst>
                                          <p:attrName>style.visibility</p:attrName>
                                        </p:attrNameLst>
                                      </p:cBhvr>
                                      <p:to>
                                        <p:strVal val="visible"/>
                                      </p:to>
                                    </p:set>
                                    <p:animEffect transition="in" filter="fade">
                                      <p:cBhvr>
                                        <p:cTn id="10" dur="500"/>
                                        <p:tgtEl>
                                          <p:spTgt spid="6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145"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18135" y="1268730"/>
            <a:ext cx="11775440" cy="5297170"/>
          </a:xfrm>
          <a:prstGeom prst="rect">
            <a:avLst/>
          </a:prstGeom>
          <a:solidFill>
            <a:srgbClr val="534C49"/>
          </a:solidFill>
          <a:ln>
            <a:solidFill>
              <a:srgbClr val="534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3080" y="1341120"/>
            <a:ext cx="11494135" cy="49606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Clr>
                <a:schemeClr val="accent1"/>
              </a:buClr>
              <a:buSzPct val="76000"/>
              <a:buFont typeface="Arial" panose="020B0604020202020204" pitchFamily="34" charset="0"/>
              <a:buNone/>
            </a:pP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2.开具要求</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00000"/>
              </a:lnSpc>
              <a:spcBef>
                <a:spcPts val="0"/>
              </a:spcBef>
              <a:spcAft>
                <a:spcPts val="600"/>
              </a:spcAft>
              <a:buClr>
                <a:schemeClr val="accent1"/>
              </a:buClr>
              <a:buSzPct val="76000"/>
              <a:buFont typeface="Wingdings 3" panose="05040102010807070707" pitchFamily="18" charset="2"/>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准确填明付款单位名称和付款日期，原则上除出差车船、飞机票外，其余报销票据均应填写“西南林业大学”</a:t>
            </a:r>
            <a:endParaRPr kumimoji="0" lang="en-US" altLang="zh-CN"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00000"/>
              </a:lnSpc>
              <a:spcBef>
                <a:spcPts val="0"/>
              </a:spcBef>
              <a:spcAft>
                <a:spcPts val="600"/>
              </a:spcAft>
              <a:buClr>
                <a:schemeClr val="accent1"/>
              </a:buClr>
              <a:buSzPct val="76000"/>
              <a:buFont typeface="Wingdings 3" panose="05040102010807070707" pitchFamily="18" charset="2"/>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发票内容真实、完整、准确， 清晰填写经济业务内容、单位、数量、单价、金额，金额计算须正确，大小写须相符；</a:t>
            </a:r>
            <a:endParaRPr kumimoji="0" lang="en-US" altLang="zh-CN"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00000"/>
              </a:lnSpc>
              <a:spcBef>
                <a:spcPts val="0"/>
              </a:spcBef>
              <a:spcAft>
                <a:spcPts val="600"/>
              </a:spcAft>
              <a:buClr>
                <a:schemeClr val="accent1"/>
              </a:buClr>
              <a:buSzPct val="76000"/>
              <a:buFont typeface="Wingdings 3" panose="05040102010807070707" pitchFamily="18" charset="2"/>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票据书写规范，不得私自涂改。一式几联的手写票据应套写，机打票据必须为电子打印，手工填写无效。票据有错误的，若金额错误，应由开票单位重开，不得在票据上更正；若其他方面错误，应当由开票单位更正，更正处加开票单位印章。机打票据错误必须重开。</a:t>
            </a:r>
            <a:endParaRPr kumimoji="0" lang="en-US" altLang="zh-CN"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00000"/>
              </a:lnSpc>
              <a:spcBef>
                <a:spcPts val="0"/>
              </a:spcBef>
              <a:spcAft>
                <a:spcPts val="600"/>
              </a:spcAft>
              <a:buClr>
                <a:schemeClr val="accent1"/>
              </a:buClr>
              <a:buSzPct val="76000"/>
              <a:buFont typeface="Wingdings 3" panose="05040102010807070707" pitchFamily="18" charset="2"/>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4</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票据号码与开票时间的先后顺序应合理，号码小的票据开具应早于号码大的开具日期（或同一日）。如有误，当开票单位需要办理票据撤销时，会要求将已报销的票据进行调换，给经办人员带来麻烦。</a:t>
            </a:r>
            <a:endParaRPr lang="en-US" altLang="zh-CN" sz="2400" b="1" dirty="0">
              <a:latin typeface="仿宋_GB2312" panose="02010609030101010101" pitchFamily="49" charset="-122"/>
              <a:ea typeface="仿宋_GB2312" panose="02010609030101010101" pitchFamily="49" charset="-122"/>
              <a:cs typeface="华文新魏" panose="02010800040101010101" pitchFamily="2" charset="-122"/>
            </a:endParaRPr>
          </a:p>
        </p:txBody>
      </p:sp>
      <p:sp>
        <p:nvSpPr>
          <p:cNvPr id="2" name="矩形 1"/>
          <p:cNvSpPr/>
          <p:nvPr/>
        </p:nvSpPr>
        <p:spPr>
          <a:xfrm>
            <a:off x="275772" y="262038"/>
            <a:ext cx="3840480" cy="645160"/>
          </a:xfrm>
          <a:prstGeom prst="rect">
            <a:avLst/>
          </a:prstGeom>
        </p:spPr>
        <p:txBody>
          <a:bodyPr wrap="none">
            <a:spAutoFit/>
          </a:bodyPr>
          <a:lstStyle/>
          <a:p>
            <a:pPr algn="l" eaLnBrk="1" hangingPunct="1"/>
            <a:r>
              <a:rPr lang="zh-CN" altLang="en-US" sz="3600" dirty="0">
                <a:latin typeface="楷体" panose="02010609060101010101" pitchFamily="49" charset="-122"/>
                <a:ea typeface="楷体" panose="02010609060101010101" pitchFamily="49" charset="-122"/>
                <a:cs typeface="+mj-cs"/>
                <a:sym typeface="+mn-ea"/>
              </a:rPr>
              <a:t>报销票据具体要求</a:t>
            </a:r>
            <a:endParaRPr lang="zh-CN" altLang="en-US" sz="3600" b="1" dirty="0">
              <a:effectLst>
                <a:outerShdw blurRad="60007" dist="310007" dir="7680000" sy="30000" kx="1300200" algn="ctr" rotWithShape="0">
                  <a:prstClr val="black">
                    <a:alpha val="32000"/>
                  </a:prstClr>
                </a:outerShdw>
              </a:effectLst>
            </a:endParaRPr>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5590" y="1172845"/>
            <a:ext cx="11775440" cy="5297170"/>
          </a:xfrm>
          <a:prstGeom prst="rect">
            <a:avLst/>
          </a:prstGeom>
          <a:solidFill>
            <a:srgbClr val="534C49"/>
          </a:solidFill>
          <a:ln>
            <a:solidFill>
              <a:srgbClr val="534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3080" y="1341120"/>
            <a:ext cx="11494135" cy="49606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Clr>
                <a:schemeClr val="accent1"/>
              </a:buClr>
              <a:buSzPct val="76000"/>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从个人处取得的收据（收条、领条），在取得时应要求收款人如实填写、并符合以下填写的基本要求 ：</a:t>
            </a:r>
            <a:endParaRPr lang="en-US" altLang="zh-CN"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buSzPct val="7600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）标题</a:t>
            </a:r>
            <a:endParaRPr lang="en-US" altLang="zh-CN"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buSzPct val="7600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应明确具体的标题名称，如收条、领条等；</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 </a:t>
            </a:r>
            <a:endParaRPr lang="en-US" altLang="zh-CN"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buSzPct val="7600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）正文内容</a:t>
            </a:r>
            <a:endParaRPr lang="en-US" altLang="zh-CN"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buSzPct val="7600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正文一般要写明收到的钱物的数量、物品的种类、规格等情况；不能涂改，金额要大写；</a:t>
            </a:r>
            <a:endParaRPr lang="en-US" altLang="zh-CN"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buSzPct val="7600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）落款</a:t>
            </a:r>
            <a:endParaRPr lang="en-US" altLang="zh-CN"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buSzPct val="7600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落款一般要求写上收钱物的个人姓名，是代别人收。则要在姓名前加上“代收人”字样。</a:t>
            </a:r>
            <a:endParaRPr lang="en-US" altLang="zh-CN" sz="2800" b="1" dirty="0">
              <a:latin typeface="仿宋_GB2312" panose="02010609030101010101" pitchFamily="49" charset="-122"/>
              <a:ea typeface="仿宋_GB2312" panose="02010609030101010101" pitchFamily="49" charset="-122"/>
              <a:cs typeface="华文新魏" panose="02010800040101010101" pitchFamily="2" charset="-122"/>
            </a:endParaRPr>
          </a:p>
        </p:txBody>
      </p:sp>
      <p:sp>
        <p:nvSpPr>
          <p:cNvPr id="2" name="矩形 1"/>
          <p:cNvSpPr/>
          <p:nvPr/>
        </p:nvSpPr>
        <p:spPr>
          <a:xfrm>
            <a:off x="275772" y="262038"/>
            <a:ext cx="3840480" cy="645160"/>
          </a:xfrm>
          <a:prstGeom prst="rect">
            <a:avLst/>
          </a:prstGeom>
        </p:spPr>
        <p:txBody>
          <a:bodyPr wrap="none">
            <a:spAutoFit/>
          </a:bodyPr>
          <a:lstStyle/>
          <a:p>
            <a:pPr algn="l" eaLnBrk="1" hangingPunct="1"/>
            <a:r>
              <a:rPr lang="zh-CN" altLang="en-US" sz="3600" dirty="0">
                <a:latin typeface="楷体" panose="02010609060101010101" pitchFamily="49" charset="-122"/>
                <a:ea typeface="楷体" panose="02010609060101010101" pitchFamily="49" charset="-122"/>
                <a:cs typeface="+mj-cs"/>
                <a:sym typeface="+mn-ea"/>
              </a:rPr>
              <a:t>报销票据具体要求</a:t>
            </a:r>
            <a:endParaRPr lang="zh-CN" altLang="en-US" sz="3600" b="1" dirty="0">
              <a:effectLst>
                <a:outerShdw blurRad="60007" dist="310007" dir="7680000" sy="30000" kx="1300200" algn="ctr" rotWithShape="0">
                  <a:prstClr val="black">
                    <a:alpha val="32000"/>
                  </a:prstClr>
                </a:outerShdw>
              </a:effectLst>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5590" y="1172845"/>
            <a:ext cx="11775440" cy="5297170"/>
          </a:xfrm>
          <a:prstGeom prst="rect">
            <a:avLst/>
          </a:prstGeom>
          <a:solidFill>
            <a:srgbClr val="534C49"/>
          </a:solidFill>
          <a:ln>
            <a:solidFill>
              <a:srgbClr val="534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3080" y="1341120"/>
            <a:ext cx="11494135" cy="49606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Aft>
                <a:spcPts val="600"/>
              </a:spcAft>
              <a:buClr>
                <a:schemeClr val="accent1"/>
              </a:buClr>
              <a:buSzPct val="76000"/>
              <a:buFont typeface="Arial" panose="020B0604020202020204" pitchFamily="34" charset="0"/>
              <a:buNone/>
            </a:pP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4.</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校内自制凭据的基本要求 ：</a:t>
            </a:r>
            <a:endParaRPr lang="en-US" altLang="zh-CN" sz="24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spcAft>
                <a:spcPts val="600"/>
              </a:spcAft>
              <a:buSzPct val="76000"/>
              <a:buChar char="•"/>
            </a:pP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 </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）学生劳务费发放表：需写明学号、姓名、银行卡号（农行卡）、金额、收款人签名，工作时间、工作量明细、工作内容，经办人签名及支付审批意见。</a:t>
            </a:r>
            <a:endParaRPr lang="en-US" altLang="zh-CN" sz="24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spcAft>
                <a:spcPts val="1000"/>
              </a:spcAft>
              <a:buSzPct val="76000"/>
              <a:buFont typeface="Arial" panose="020B0604020202020204" pitchFamily="34" charset="0"/>
              <a:buChar char="•"/>
            </a:pP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 </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）校外人员劳务费发放表：需写明姓名、单位名称、银行卡号、开户行信息、职称信息、金额、收款人签名、工作时间、工作量明细、工作内容、经办人签名及支付审批意见。</a:t>
            </a:r>
            <a:endParaRPr lang="en-US" altLang="zh-CN" sz="24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spcAft>
                <a:spcPts val="1000"/>
              </a:spcAft>
              <a:buSzPct val="76000"/>
              <a:buFont typeface="Arial" panose="020B0604020202020204" pitchFamily="34" charset="0"/>
              <a:buChar cha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各类酬金及补助发放表：需写明姓名、单位名称、银行卡号、开户行信息（校内在编职工不用填写此项）、职称信息、金额、收款人签名、酬金及补助发放相关依据文件材料或通知，发放标准、工作时间、工作量明细、工作内容，经办人签名及支付审批意见。</a:t>
            </a:r>
            <a:endParaRPr lang="en-US" altLang="zh-CN" sz="24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spcAft>
                <a:spcPts val="1000"/>
              </a:spcAft>
              <a:buSzPct val="76000"/>
              <a:buFont typeface="Arial" panose="020B0604020202020204" pitchFamily="34" charset="0"/>
              <a:buChar cha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dirty="0">
                <a:latin typeface="仿宋_GB2312" panose="02010609030101010101" pitchFamily="49" charset="-122"/>
                <a:ea typeface="仿宋_GB2312" panose="02010609030101010101" pitchFamily="49" charset="-122"/>
                <a:cs typeface="华文新魏" panose="02010800040101010101" pitchFamily="2" charset="-122"/>
                <a:sym typeface="+mn-ea"/>
              </a:rPr>
              <a:t>4</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）划转经费明细表：需写明付款单位或个人名称，划转经费内容及金额，收款单位名称及盖章，经办人签名及支付审批意见。</a:t>
            </a:r>
            <a:endParaRPr lang="en-US" altLang="zh-CN" sz="2400" b="1" dirty="0">
              <a:latin typeface="仿宋_GB2312" panose="02010609030101010101" pitchFamily="49" charset="-122"/>
              <a:ea typeface="仿宋_GB2312" panose="02010609030101010101" pitchFamily="49" charset="-122"/>
              <a:cs typeface="华文新魏" panose="02010800040101010101" pitchFamily="2" charset="-122"/>
            </a:endParaRPr>
          </a:p>
        </p:txBody>
      </p:sp>
      <p:sp>
        <p:nvSpPr>
          <p:cNvPr id="2" name="矩形 1"/>
          <p:cNvSpPr/>
          <p:nvPr/>
        </p:nvSpPr>
        <p:spPr>
          <a:xfrm>
            <a:off x="275772" y="262038"/>
            <a:ext cx="3840480" cy="645160"/>
          </a:xfrm>
          <a:prstGeom prst="rect">
            <a:avLst/>
          </a:prstGeom>
        </p:spPr>
        <p:txBody>
          <a:bodyPr wrap="none">
            <a:spAutoFit/>
          </a:bodyPr>
          <a:lstStyle/>
          <a:p>
            <a:pPr algn="l" eaLnBrk="1" hangingPunct="1"/>
            <a:r>
              <a:rPr lang="zh-CN" altLang="en-US" sz="3600" dirty="0">
                <a:latin typeface="楷体" panose="02010609060101010101" pitchFamily="49" charset="-122"/>
                <a:ea typeface="楷体" panose="02010609060101010101" pitchFamily="49" charset="-122"/>
                <a:cs typeface="+mj-cs"/>
                <a:sym typeface="+mn-ea"/>
              </a:rPr>
              <a:t>报销票据具体要求</a:t>
            </a:r>
            <a:endParaRPr lang="zh-CN" altLang="en-US" sz="3600" b="1" dirty="0">
              <a:effectLst>
                <a:outerShdw blurRad="60007" dist="310007" dir="7680000" sy="30000" kx="1300200" algn="ctr" rotWithShape="0">
                  <a:prstClr val="black">
                    <a:alpha val="32000"/>
                  </a:prstClr>
                </a:outerShdw>
              </a:effectLst>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5590" y="1172845"/>
            <a:ext cx="11775440" cy="5297170"/>
          </a:xfrm>
          <a:prstGeom prst="rect">
            <a:avLst/>
          </a:prstGeom>
          <a:solidFill>
            <a:srgbClr val="534C49"/>
          </a:solidFill>
          <a:ln>
            <a:solidFill>
              <a:srgbClr val="534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513080" y="1341120"/>
            <a:ext cx="11494135" cy="496062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5.报销票据达不到上述基本要求，或者出现以下情</a:t>
            </a:r>
            <a:r>
              <a:rPr lang="zh-CN" altLang="en-US" sz="2800" b="1" dirty="0" smtClean="0">
                <a:latin typeface="仿宋_GB2312" panose="02010609030101010101" pitchFamily="49" charset="-122"/>
                <a:ea typeface="仿宋_GB2312" panose="02010609030101010101" pitchFamily="49" charset="-122"/>
                <a:cs typeface="华文新魏" panose="02010800040101010101" pitchFamily="2" charset="-122"/>
                <a:sym typeface="+mn-ea"/>
              </a:rPr>
              <a:t>况应及时退</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回重开或不能报销：</a:t>
            </a:r>
            <a:endParaRPr kumimoji="0" lang="zh-CN" altLang="en-US" sz="28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457200" marR="0" lvl="0" indent="-457200" algn="l" defTabSz="914400" rtl="0" eaLnBrk="1" fontAlgn="base" latinLnBrk="0" hangingPunct="1">
              <a:lnSpc>
                <a:spcPct val="100000"/>
              </a:lnSpc>
              <a:spcBef>
                <a:spcPts val="600"/>
              </a:spcBef>
              <a:spcAft>
                <a:spcPct val="0"/>
              </a:spcAft>
              <a:buClr>
                <a:schemeClr val="accent1"/>
              </a:buClr>
              <a:buSzPct val="76000"/>
              <a:buFont typeface="Wingdings" panose="05000000000000000000" pitchFamily="2" charset="2"/>
              <a:buChar char="l"/>
              <a:defRPr/>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票据有涂改、挖补或模糊不清的；</a:t>
            </a:r>
            <a:endParaRPr kumimoji="0" lang="zh-CN" altLang="en-US" sz="28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457200" marR="0" lvl="0" indent="-457200" algn="l" defTabSz="914400" rtl="0" eaLnBrk="1" fontAlgn="base" latinLnBrk="0" hangingPunct="1">
              <a:lnSpc>
                <a:spcPct val="100000"/>
              </a:lnSpc>
              <a:spcBef>
                <a:spcPts val="600"/>
              </a:spcBef>
              <a:spcAft>
                <a:spcPct val="0"/>
              </a:spcAft>
              <a:buClr>
                <a:schemeClr val="accent1"/>
              </a:buClr>
              <a:buSzPct val="76000"/>
              <a:buFont typeface="Wingdings" panose="05000000000000000000" pitchFamily="2" charset="2"/>
              <a:buChar char="l"/>
              <a:defRPr/>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购物发票与验收单在数量、金额上不相符的；</a:t>
            </a:r>
            <a:endParaRPr kumimoji="0" lang="zh-CN" altLang="en-US" sz="28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457200" marR="0" lvl="0" indent="-457200" algn="l" defTabSz="914400" rtl="0" eaLnBrk="1" fontAlgn="base" latinLnBrk="0" hangingPunct="1">
              <a:lnSpc>
                <a:spcPct val="100000"/>
              </a:lnSpc>
              <a:spcBef>
                <a:spcPts val="600"/>
              </a:spcBef>
              <a:spcAft>
                <a:spcPct val="0"/>
              </a:spcAft>
              <a:buClr>
                <a:schemeClr val="accent1"/>
              </a:buClr>
              <a:buSzPct val="76000"/>
              <a:buFont typeface="Wingdings" panose="05000000000000000000" pitchFamily="2" charset="2"/>
              <a:buChar char="l"/>
              <a:defRPr/>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发票或收款凭证上的收款项目与收款单位经营范围不相符的；</a:t>
            </a:r>
            <a:endParaRPr kumimoji="0" lang="zh-CN" altLang="en-US" sz="28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457200" marR="0" lvl="0" indent="-457200" algn="l" defTabSz="914400" rtl="0" eaLnBrk="1" fontAlgn="base" latinLnBrk="0" hangingPunct="1">
              <a:lnSpc>
                <a:spcPct val="100000"/>
              </a:lnSpc>
              <a:spcBef>
                <a:spcPts val="600"/>
              </a:spcBef>
              <a:spcAft>
                <a:spcPct val="0"/>
              </a:spcAft>
              <a:buClr>
                <a:schemeClr val="accent1"/>
              </a:buClr>
              <a:buSzPct val="76000"/>
              <a:buFont typeface="Wingdings" panose="05000000000000000000" pitchFamily="2" charset="2"/>
              <a:buChar char="l"/>
              <a:defRPr/>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发票或收款凭证属于过期停用或伪造的；</a:t>
            </a:r>
            <a:endParaRPr kumimoji="0" lang="zh-CN" altLang="en-US" sz="28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457200" marR="0" lvl="0" indent="-457200" algn="l" defTabSz="914400" rtl="0" eaLnBrk="1" fontAlgn="base" latinLnBrk="0" hangingPunct="1">
              <a:lnSpc>
                <a:spcPct val="100000"/>
              </a:lnSpc>
              <a:spcBef>
                <a:spcPts val="600"/>
              </a:spcBef>
              <a:spcAft>
                <a:spcPct val="0"/>
              </a:spcAft>
              <a:buClr>
                <a:schemeClr val="accent1"/>
              </a:buClr>
              <a:buSzPct val="76000"/>
              <a:buFont typeface="Wingdings" panose="05000000000000000000" pitchFamily="2" charset="2"/>
              <a:buChar char="l"/>
              <a:defRPr/>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票据内容如有错误的，应由出具单位重开或更正，更正处必须加盖出具单位公章；金额记载有错误的，应由出具单位重开，不得在原票据上更正。</a:t>
            </a:r>
            <a:endParaRPr lang="zh-CN" altLang="en-US" sz="2800" b="1" dirty="0">
              <a:latin typeface="仿宋_GB2312" panose="02010609030101010101" pitchFamily="49" charset="-122"/>
              <a:ea typeface="仿宋_GB2312" panose="02010609030101010101" pitchFamily="49" charset="-122"/>
              <a:cs typeface="华文新魏" panose="02010800040101010101" pitchFamily="2" charset="-122"/>
            </a:endParaRPr>
          </a:p>
        </p:txBody>
      </p:sp>
      <p:sp>
        <p:nvSpPr>
          <p:cNvPr id="2" name="矩形 1"/>
          <p:cNvSpPr/>
          <p:nvPr/>
        </p:nvSpPr>
        <p:spPr>
          <a:xfrm>
            <a:off x="275772" y="262038"/>
            <a:ext cx="3840480" cy="645160"/>
          </a:xfrm>
          <a:prstGeom prst="rect">
            <a:avLst/>
          </a:prstGeom>
        </p:spPr>
        <p:txBody>
          <a:bodyPr wrap="none">
            <a:spAutoFit/>
          </a:bodyPr>
          <a:lstStyle/>
          <a:p>
            <a:pPr algn="l" eaLnBrk="1" hangingPunct="1"/>
            <a:r>
              <a:rPr lang="zh-CN" altLang="en-US" sz="3600" dirty="0">
                <a:latin typeface="楷体" panose="02010609060101010101" pitchFamily="49" charset="-122"/>
                <a:ea typeface="楷体" panose="02010609060101010101" pitchFamily="49" charset="-122"/>
                <a:cs typeface="+mj-cs"/>
                <a:sym typeface="+mn-ea"/>
              </a:rPr>
              <a:t>报销票据具体要求</a:t>
            </a:r>
            <a:endParaRPr lang="zh-CN" altLang="en-US" sz="3600" b="1" dirty="0">
              <a:effectLst>
                <a:outerShdw blurRad="60007" dist="310007" dir="7680000" sy="30000" kx="1300200" algn="ctr" rotWithShape="0">
                  <a:prstClr val="black">
                    <a:alpha val="32000"/>
                  </a:prstClr>
                </a:outerShdw>
              </a:effectLst>
            </a:endParaRPr>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16560" y="842645"/>
            <a:ext cx="11775440" cy="5685155"/>
          </a:xfrm>
          <a:prstGeom prst="rect">
            <a:avLst/>
          </a:prstGeom>
          <a:solidFill>
            <a:srgbClr val="534C49"/>
          </a:solidFill>
          <a:ln>
            <a:solidFill>
              <a:srgbClr val="534C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457200" y="885190"/>
            <a:ext cx="11734800" cy="565531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fontAlgn="base">
              <a:lnSpc>
                <a:spcPct val="100000"/>
              </a:lnSpc>
              <a:spcBef>
                <a:spcPts val="0"/>
              </a:spcBef>
              <a:spcAft>
                <a:spcPct val="0"/>
              </a:spcAft>
              <a:buClr>
                <a:schemeClr val="accent1"/>
              </a:buClr>
              <a:buSzPct val="76000"/>
              <a:buFont typeface="Arial" panose="020B0604020202020204" pitchFamily="34" charset="0"/>
              <a:buNone/>
              <a:defRPr/>
            </a:pPr>
            <a:r>
              <a:rPr lang="en-US" altLang="zh-CN" sz="2400" b="1"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    </a:t>
            </a:r>
            <a:r>
              <a:rPr lang="zh-CN" altLang="en-US" sz="2400" b="1" dirty="0" smtClean="0">
                <a:latin typeface="仿宋_GB2312" panose="02010609030101010101" pitchFamily="49" charset="-122"/>
                <a:ea typeface="仿宋_GB2312" panose="02010609030101010101" pitchFamily="49" charset="-122"/>
                <a:cs typeface="华文新魏" panose="02010800040101010101" pitchFamily="2" charset="-122"/>
                <a:sym typeface="+mn-ea"/>
              </a:rPr>
              <a:t>6</a:t>
            </a: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.其他注意事项：</a:t>
            </a:r>
            <a:endParaRPr kumimoji="0" lang="zh-CN" altLang="en-US"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50000"/>
              </a:lnSpc>
              <a:spcBef>
                <a:spcPts val="0"/>
              </a:spcBef>
              <a:spcAft>
                <a:spcPct val="0"/>
              </a:spcAft>
              <a:buClr>
                <a:schemeClr val="accent1"/>
              </a:buClr>
              <a:buSzPct val="76000"/>
              <a:buFont typeface="Wingdings 3" panose="05040102010807070707" pitchFamily="18" charset="2"/>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（1）关于报销票据信息的一致性要求：</a:t>
            </a:r>
            <a:endParaRPr kumimoji="0" lang="zh-CN" altLang="en-US"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50000"/>
              </a:lnSpc>
              <a:spcBef>
                <a:spcPts val="0"/>
              </a:spcBef>
              <a:spcAft>
                <a:spcPct val="0"/>
              </a:spcAft>
              <a:buClr>
                <a:schemeClr val="accent1"/>
              </a:buClr>
              <a:buSzPct val="76000"/>
              <a:buFont typeface="Arial" panose="020B0604020202020204" pitchFamily="34" charset="0"/>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经济事项支付时取得的税务发票、财政票据、转账结算票据、经济合同、购货清单等资料涉及收款单位，或加盖有收款单位印章的，相关资料显示的收款方信息应一致。</a:t>
            </a:r>
            <a:endParaRPr kumimoji="0" lang="zh-CN" altLang="en-US"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50000"/>
              </a:lnSpc>
              <a:spcBef>
                <a:spcPts val="0"/>
              </a:spcBef>
              <a:spcAft>
                <a:spcPct val="0"/>
              </a:spcAft>
              <a:buClr>
                <a:schemeClr val="accent1"/>
              </a:buClr>
              <a:buSzPct val="76000"/>
              <a:buFont typeface="Arial" panose="020B0604020202020204" pitchFamily="34" charset="0"/>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（2）关于取得支付凭据的要求</a:t>
            </a:r>
            <a:endParaRPr kumimoji="0" lang="zh-CN" altLang="en-US"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50000"/>
              </a:lnSpc>
              <a:spcBef>
                <a:spcPts val="0"/>
              </a:spcBef>
              <a:spcAft>
                <a:spcPct val="0"/>
              </a:spcAft>
              <a:buClr>
                <a:schemeClr val="accent1"/>
              </a:buClr>
              <a:buSzPct val="76000"/>
              <a:buFont typeface="Arial" panose="020B0604020202020204" pitchFamily="34" charset="0"/>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款项支付以公务卡、银行卡、银行转账或支付宝、微信转账等方式进行结算的，需提供原始转账凭据，如刷卡结算单，网络转账支付截图等书面凭据。</a:t>
            </a:r>
            <a:endParaRPr kumimoji="0" lang="zh-CN" altLang="en-US"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50000"/>
              </a:lnSpc>
              <a:spcBef>
                <a:spcPts val="0"/>
              </a:spcBef>
              <a:spcAft>
                <a:spcPct val="0"/>
              </a:spcAft>
              <a:buClr>
                <a:schemeClr val="accent1"/>
              </a:buClr>
              <a:buSzPct val="76000"/>
              <a:buFont typeface="Arial" panose="020B0604020202020204" pitchFamily="34" charset="0"/>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（3）关于定额发票补充说明情况的要求</a:t>
            </a:r>
            <a:endParaRPr kumimoji="0" lang="zh-CN" altLang="en-US"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fontAlgn="base">
              <a:lnSpc>
                <a:spcPct val="150000"/>
              </a:lnSpc>
              <a:spcBef>
                <a:spcPts val="0"/>
              </a:spcBef>
              <a:spcAft>
                <a:spcPct val="0"/>
              </a:spcAft>
              <a:buClr>
                <a:schemeClr val="accent1"/>
              </a:buClr>
              <a:buSzPct val="76000"/>
              <a:buFont typeface="Wingdings 3" panose="05040102010807070707" pitchFamily="18" charset="2"/>
              <a:buNone/>
              <a:defRPr/>
            </a:pPr>
            <a:r>
              <a:rPr lang="zh-CN" altLang="en-US" sz="2400" b="1" dirty="0">
                <a:latin typeface="仿宋_GB2312" panose="02010609030101010101" pitchFamily="49" charset="-122"/>
                <a:ea typeface="仿宋_GB2312" panose="02010609030101010101" pitchFamily="49" charset="-122"/>
                <a:cs typeface="华文新魏" panose="02010800040101010101" pitchFamily="2" charset="-122"/>
                <a:sym typeface="+mn-ea"/>
              </a:rPr>
              <a:t>不能从票面直接反映业务内容的定额发票，需由经办人书面说明具体支付事项和支付内容。 </a:t>
            </a:r>
            <a:endParaRPr kumimoji="0" lang="zh-CN" altLang="en-US" sz="2400" b="1" i="0" u="none" strike="noStrike" kern="1200" cap="none" spc="0" normalizeH="0" baseline="0" dirty="0">
              <a:latin typeface="仿宋_GB2312" panose="02010609030101010101" pitchFamily="49" charset="-122"/>
              <a:ea typeface="仿宋_GB2312" panose="02010609030101010101" pitchFamily="49" charset="-122"/>
              <a:cs typeface="华文新魏" panose="02010800040101010101" pitchFamily="2" charset="-122"/>
            </a:endParaRPr>
          </a:p>
        </p:txBody>
      </p:sp>
      <p:sp>
        <p:nvSpPr>
          <p:cNvPr id="2" name="矩形 1"/>
          <p:cNvSpPr/>
          <p:nvPr/>
        </p:nvSpPr>
        <p:spPr>
          <a:xfrm>
            <a:off x="275772" y="262038"/>
            <a:ext cx="3840480" cy="645160"/>
          </a:xfrm>
          <a:prstGeom prst="rect">
            <a:avLst/>
          </a:prstGeom>
        </p:spPr>
        <p:txBody>
          <a:bodyPr wrap="none">
            <a:spAutoFit/>
          </a:bodyPr>
          <a:lstStyle/>
          <a:p>
            <a:pPr algn="l" eaLnBrk="1" hangingPunct="1"/>
            <a:r>
              <a:rPr lang="zh-CN" altLang="en-US" sz="3600" dirty="0">
                <a:latin typeface="楷体" panose="02010609060101010101" pitchFamily="49" charset="-122"/>
                <a:ea typeface="楷体" panose="02010609060101010101" pitchFamily="49" charset="-122"/>
                <a:cs typeface="+mj-cs"/>
                <a:sym typeface="+mn-ea"/>
              </a:rPr>
              <a:t>报销票据具体要求</a:t>
            </a:r>
            <a:endParaRPr lang="zh-CN" altLang="en-US" sz="3600" b="1" dirty="0">
              <a:effectLst>
                <a:outerShdw blurRad="60007" dist="310007" dir="7680000" sy="30000" kx="1300200" algn="ctr" rotWithShape="0">
                  <a:prstClr val="black">
                    <a:alpha val="32000"/>
                  </a:prstClr>
                </a:outerShdw>
              </a:effectLst>
            </a:endParaRPr>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456628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465836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2800" dirty="0">
                <a:latin typeface="楷体" panose="02010609060101010101" pitchFamily="49" charset="-122"/>
                <a:ea typeface="楷体" panose="02010609060101010101" pitchFamily="49" charset="-122"/>
                <a:cs typeface="+mj-cs"/>
                <a:sym typeface="+mn-ea"/>
              </a:rPr>
              <a:t>报销票据常见问题及解答</a:t>
            </a:r>
            <a:r>
              <a:rPr lang="zh-CN" altLang="zh-CN" sz="2800" dirty="0">
                <a:latin typeface="+mj-lt"/>
                <a:ea typeface="+mj-ea"/>
                <a:cs typeface="+mj-cs"/>
                <a:sym typeface="+mn-ea"/>
              </a:rPr>
              <a:t>：</a:t>
            </a:r>
            <a:endParaRPr lang="zh-CN" altLang="en-US" sz="2800" b="1" dirty="0">
              <a:solidFill>
                <a:schemeClr val="bg1"/>
              </a:solidFill>
              <a:latin typeface="+mn-ea"/>
            </a:endParaRPr>
          </a:p>
        </p:txBody>
      </p:sp>
      <p:sp>
        <p:nvSpPr>
          <p:cNvPr id="5" name="文本框 4"/>
          <p:cNvSpPr txBox="1"/>
          <p:nvPr/>
        </p:nvSpPr>
        <p:spPr>
          <a:xfrm>
            <a:off x="1685925" y="1177925"/>
            <a:ext cx="9627870" cy="420115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哪些发票在报销时需附清单或明细表？</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报销“图书”“资料费”的单张发票，需提供开票单位出具的加盖印章的</a:t>
            </a:r>
            <a:r>
              <a:rPr lang="zh-CN" altLang="en-US"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明细表</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票据项目内容笼统</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，如：实验材料（耗材）、办公用品、体育用品等</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，数量为“</a:t>
            </a:r>
            <a:r>
              <a:rPr lang="zh-CN" altLang="en-US"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批</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”或者开</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具内容为“</a:t>
            </a:r>
            <a:r>
              <a:rPr lang="zh-CN" altLang="en-US"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明细见后</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”，应由出具发票单位同时使用税控系统开具</a:t>
            </a:r>
            <a:r>
              <a:rPr lang="en-US" altLang="zh-CN"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销售货物或者提供应税劳务清单</a:t>
            </a:r>
            <a:r>
              <a:rPr lang="en-US" altLang="zh-CN"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，并加盖单位发票专用章</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超市出具的购物发票内容笼统时，要提供超市电脑</a:t>
            </a:r>
            <a:r>
              <a:rPr lang="zh-CN" altLang="en-US"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机打购物小票</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作为附件</a:t>
            </a:r>
            <a:r>
              <a:rPr lang="zh-CN" altLang="en-US" sz="2800" b="1" noProof="0" dirty="0" smtClean="0">
                <a:ln>
                  <a:noFill/>
                </a:ln>
                <a:effectLst/>
                <a:uLnTx/>
                <a:uFillTx/>
                <a:latin typeface="Times New Roman" panose="02020603050405020304" pitchFamily="18" charset="0"/>
                <a:cs typeface="华文新魏" panose="02010800040101010101" pitchFamily="2" charset="-122"/>
                <a:sym typeface="+mn-ea"/>
              </a:rPr>
              <a:t>。</a:t>
            </a:r>
            <a:endParaRPr lang="zh-CN" altLang="en-US" sz="2800"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456628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465836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2800" dirty="0">
                <a:latin typeface="楷体" panose="02010609060101010101" pitchFamily="49" charset="-122"/>
                <a:ea typeface="楷体" panose="02010609060101010101" pitchFamily="49" charset="-122"/>
                <a:cs typeface="+mj-cs"/>
                <a:sym typeface="+mn-ea"/>
              </a:rPr>
              <a:t>报销票据常见问题及解答</a:t>
            </a:r>
            <a:r>
              <a:rPr lang="zh-CN" altLang="zh-CN" sz="2800" dirty="0">
                <a:latin typeface="+mj-lt"/>
                <a:ea typeface="+mj-ea"/>
                <a:cs typeface="+mj-cs"/>
                <a:sym typeface="+mn-ea"/>
              </a:rPr>
              <a:t>：</a:t>
            </a:r>
            <a:endParaRPr lang="zh-CN" altLang="en-US" sz="2800" b="1" dirty="0">
              <a:solidFill>
                <a:schemeClr val="bg1"/>
              </a:solidFill>
              <a:latin typeface="+mn-ea"/>
            </a:endParaRPr>
          </a:p>
        </p:txBody>
      </p:sp>
      <p:sp>
        <p:nvSpPr>
          <p:cNvPr id="5" name="文本框 4"/>
          <p:cNvSpPr txBox="1"/>
          <p:nvPr/>
        </p:nvSpPr>
        <p:spPr>
          <a:xfrm>
            <a:off x="1685925" y="1177925"/>
            <a:ext cx="9627870" cy="4140621"/>
          </a:xfrm>
          <a:prstGeom prst="rect">
            <a:avLst/>
          </a:prstGeom>
          <a:noFill/>
        </p:spPr>
        <p:txBody>
          <a:bodyPr wrap="square" rtlCol="0">
            <a:spAutoFit/>
          </a:bodyPr>
          <a:lstStyle/>
          <a:p>
            <a:pPr marL="0" indent="0">
              <a:lnSpc>
                <a:spcPct val="110000"/>
              </a:lnSpc>
              <a:buClr>
                <a:schemeClr val="accent1"/>
              </a:buClr>
              <a:buSzPct val="76000"/>
              <a:buFont typeface="Arial" panose="020B0604020202020204" pitchFamily="34" charset="0"/>
              <a:buNone/>
            </a:pP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税局代开发票在报销时应提供哪些补充资料？</a:t>
            </a:r>
          </a:p>
          <a:p>
            <a:pPr marL="0" indent="0">
              <a:lnSpc>
                <a:spcPct val="110000"/>
              </a:lnSpc>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）销货单位为公司</a:t>
            </a:r>
            <a:endParaRPr lang="en-US" altLang="zh-CN"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lnSpc>
                <a:spcPct val="110000"/>
              </a:lnSpc>
              <a:spcAft>
                <a:spcPts val="1000"/>
              </a:spcAft>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提供代开发票时，需同时提供公司的</a:t>
            </a:r>
            <a:r>
              <a:rPr lang="zh-CN" altLang="en-US" sz="2800" b="1" dirty="0">
                <a:solidFill>
                  <a:srgbClr val="FF0000"/>
                </a:solidFill>
                <a:latin typeface="仿宋_GB2312" panose="02010609030101010101" pitchFamily="49" charset="-122"/>
                <a:ea typeface="仿宋_GB2312" panose="02010609030101010101" pitchFamily="49" charset="-122"/>
                <a:cs typeface="华文新魏" panose="02010800040101010101" pitchFamily="2" charset="-122"/>
                <a:sym typeface="+mn-ea"/>
              </a:rPr>
              <a:t>营业执照复印件</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800" b="1" dirty="0">
                <a:solidFill>
                  <a:srgbClr val="FF0000"/>
                </a:solidFill>
                <a:latin typeface="仿宋_GB2312" panose="02010609030101010101" pitchFamily="49" charset="-122"/>
                <a:ea typeface="仿宋_GB2312" panose="02010609030101010101" pitchFamily="49" charset="-122"/>
                <a:cs typeface="华文新魏" panose="02010800040101010101" pitchFamily="2" charset="-122"/>
                <a:sym typeface="+mn-ea"/>
              </a:rPr>
              <a:t>税务登记证复印件</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及</a:t>
            </a:r>
            <a:r>
              <a:rPr lang="zh-CN" altLang="en-US" sz="2800" b="1" dirty="0">
                <a:solidFill>
                  <a:srgbClr val="FF0000"/>
                </a:solidFill>
                <a:latin typeface="仿宋_GB2312" panose="02010609030101010101" pitchFamily="49" charset="-122"/>
                <a:ea typeface="仿宋_GB2312" panose="02010609030101010101" pitchFamily="49" charset="-122"/>
                <a:cs typeface="华文新魏" panose="02010800040101010101" pitchFamily="2" charset="-122"/>
                <a:sym typeface="+mn-ea"/>
              </a:rPr>
              <a:t>代开发票原因的情况说明</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endPar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endParaRPr>
          </a:p>
          <a:p>
            <a:pPr marL="0" indent="0">
              <a:lnSpc>
                <a:spcPct val="110000"/>
              </a:lnSpc>
              <a:spcAft>
                <a:spcPts val="1000"/>
              </a:spcAft>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dirty="0">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）如果销货单位为个人</a:t>
            </a:r>
            <a:endParaRPr lang="zh-CN" altLang="en-US" sz="2800" b="1" kern="1200" dirty="0">
              <a:latin typeface="仿宋_GB2312" panose="02010609030101010101" pitchFamily="49" charset="-122"/>
              <a:ea typeface="仿宋_GB2312" panose="02010609030101010101" pitchFamily="49" charset="-122"/>
              <a:cs typeface="华文新魏" panose="02010800040101010101" pitchFamily="2" charset="-122"/>
            </a:endParaRPr>
          </a:p>
          <a:p>
            <a:pPr marL="0" indent="0">
              <a:lnSpc>
                <a:spcPct val="110000"/>
              </a:lnSpc>
              <a:spcAft>
                <a:spcPts val="1000"/>
              </a:spcAft>
              <a:buClr>
                <a:schemeClr val="accent1"/>
              </a:buClr>
              <a:buSzPct val="76000"/>
              <a:buFont typeface="Arial" panose="020B0604020202020204" pitchFamily="34" charset="0"/>
              <a:buNone/>
            </a:pP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提供代开发票时，需同时提供代开人身份证复印件、原始</a:t>
            </a:r>
            <a:r>
              <a:rPr lang="zh-CN" altLang="en-US" sz="2800" b="1" dirty="0">
                <a:solidFill>
                  <a:srgbClr val="FF0000"/>
                </a:solidFill>
                <a:latin typeface="仿宋_GB2312" panose="02010609030101010101" pitchFamily="49" charset="-122"/>
                <a:ea typeface="仿宋_GB2312" panose="02010609030101010101" pitchFamily="49" charset="-122"/>
                <a:cs typeface="华文新魏" panose="02010800040101010101" pitchFamily="2" charset="-122"/>
                <a:sym typeface="+mn-ea"/>
              </a:rPr>
              <a:t>收款收据</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，且收款收据上的</a:t>
            </a:r>
            <a:r>
              <a:rPr lang="zh-CN" altLang="en-US" sz="2800" b="1" dirty="0">
                <a:solidFill>
                  <a:srgbClr val="FF0000"/>
                </a:solidFill>
                <a:latin typeface="仿宋_GB2312" panose="02010609030101010101" pitchFamily="49" charset="-122"/>
                <a:ea typeface="仿宋_GB2312" panose="02010609030101010101" pitchFamily="49" charset="-122"/>
                <a:cs typeface="华文新魏" panose="02010800040101010101" pitchFamily="2" charset="-122"/>
                <a:sym typeface="+mn-ea"/>
              </a:rPr>
              <a:t>“收款人”</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必须与代开发票的“</a:t>
            </a:r>
            <a:r>
              <a:rPr lang="zh-CN" altLang="en-US" sz="2800" b="1" dirty="0">
                <a:solidFill>
                  <a:srgbClr val="FF0000"/>
                </a:solidFill>
                <a:latin typeface="仿宋_GB2312" panose="02010609030101010101" pitchFamily="49" charset="-122"/>
                <a:ea typeface="仿宋_GB2312" panose="02010609030101010101" pitchFamily="49" charset="-122"/>
                <a:cs typeface="华文新魏" panose="02010800040101010101" pitchFamily="2" charset="-122"/>
                <a:sym typeface="+mn-ea"/>
              </a:rPr>
              <a:t>收款人</a:t>
            </a:r>
            <a:r>
              <a:rPr lang="zh-CN" altLang="en-US" sz="2800" b="1" dirty="0">
                <a:latin typeface="仿宋_GB2312" panose="02010609030101010101" pitchFamily="49" charset="-122"/>
                <a:ea typeface="仿宋_GB2312" panose="02010609030101010101" pitchFamily="49" charset="-122"/>
                <a:cs typeface="华文新魏" panose="02010800040101010101" pitchFamily="2" charset="-122"/>
                <a:sym typeface="+mn-ea"/>
              </a:rPr>
              <a:t>”一致</a:t>
            </a:r>
            <a:r>
              <a:rPr lang="zh-CN" altLang="en-US" sz="2800" b="1" dirty="0" smtClean="0">
                <a:latin typeface="仿宋_GB2312" panose="02010609030101010101" pitchFamily="49" charset="-122"/>
                <a:ea typeface="仿宋_GB2312" panose="02010609030101010101" pitchFamily="49" charset="-122"/>
                <a:cs typeface="华文新魏" panose="02010800040101010101" pitchFamily="2" charset="-122"/>
                <a:sym typeface="+mn-ea"/>
              </a:rPr>
              <a:t>。</a:t>
            </a:r>
            <a:endParaRPr lang="zh-CN" altLang="en-US" sz="2800"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5117529"/>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465836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2800" dirty="0">
                <a:latin typeface="楷体" panose="02010609060101010101" pitchFamily="49" charset="-122"/>
                <a:ea typeface="楷体" panose="02010609060101010101" pitchFamily="49" charset="-122"/>
                <a:cs typeface="+mj-cs"/>
                <a:sym typeface="+mn-ea"/>
              </a:rPr>
              <a:t>报销票据常见问题及解答</a:t>
            </a:r>
            <a:r>
              <a:rPr lang="zh-CN" altLang="zh-CN" sz="2800" dirty="0">
                <a:latin typeface="+mj-lt"/>
                <a:ea typeface="+mj-ea"/>
                <a:cs typeface="+mj-cs"/>
                <a:sym typeface="+mn-ea"/>
              </a:rPr>
              <a:t>：</a:t>
            </a:r>
            <a:endParaRPr lang="zh-CN" altLang="en-US" sz="2800" b="1" dirty="0">
              <a:solidFill>
                <a:schemeClr val="bg1"/>
              </a:solidFill>
              <a:latin typeface="+mn-ea"/>
            </a:endParaRPr>
          </a:p>
        </p:txBody>
      </p:sp>
      <p:sp>
        <p:nvSpPr>
          <p:cNvPr id="5" name="文本框 4"/>
          <p:cNvSpPr txBox="1"/>
          <p:nvPr/>
        </p:nvSpPr>
        <p:spPr>
          <a:xfrm>
            <a:off x="1685925" y="1177925"/>
            <a:ext cx="9627870" cy="5081969"/>
          </a:xfrm>
          <a:prstGeom prst="rect">
            <a:avLst/>
          </a:prstGeom>
          <a:noFill/>
        </p:spPr>
        <p:txBody>
          <a:bodyPr wrap="square" rtlCol="0">
            <a:spAutoFit/>
          </a:bodyPr>
          <a:lstStyle/>
          <a:p>
            <a:pPr marL="0" marR="0" lvl="0" indent="0" algn="l" defTabSz="914400" rtl="0" eaLnBrk="1" fontAlgn="base" latinLnBrk="0" hangingPunct="1">
              <a:lnSpc>
                <a:spcPct val="110000"/>
              </a:lnSpc>
              <a:spcBef>
                <a:spcPts val="600"/>
              </a:spcBef>
              <a:spcAft>
                <a:spcPct val="0"/>
              </a:spcAft>
              <a:buClr>
                <a:schemeClr val="accent1"/>
              </a:buClr>
              <a:buSzPct val="76000"/>
              <a:buFont typeface="Arial" panose="020B0604020202020204" pitchFamily="34" charset="0"/>
              <a:buNone/>
              <a:defRPr/>
            </a:pP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取得的票据报销有时限要求吗？</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10000"/>
              </a:lnSpc>
              <a:spcBef>
                <a:spcPts val="600"/>
              </a:spcBef>
              <a:spcAft>
                <a:spcPct val="0"/>
              </a:spcAft>
              <a:buClr>
                <a:schemeClr val="accent1"/>
              </a:buClr>
              <a:buSzPct val="76000"/>
              <a:buFont typeface="Arial" panose="020B0604020202020204" pitchFamily="34" charset="0"/>
              <a:buNone/>
              <a:defRPr/>
            </a:pP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根据会计处理及时性，配比性的规定以及上级部门检查要求，现对票据报销期限做如下规定：</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10000"/>
              </a:lnSpc>
              <a:spcBef>
                <a:spcPts val="600"/>
              </a:spcBef>
              <a:spcAft>
                <a:spcPct val="0"/>
              </a:spcAft>
              <a:buClr>
                <a:schemeClr val="accent1"/>
              </a:buClr>
              <a:buSzPct val="76000"/>
              <a:buFont typeface="Arial" panose="020B0604020202020204" pitchFamily="34" charset="0"/>
              <a:buNone/>
              <a:defRPr/>
            </a:pP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）财务只报销科研经费申报成功当年及以后科研年度的票据，在科研经费申报成功之前发生的费用原则上不予报销。</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10000"/>
              </a:lnSpc>
              <a:spcBef>
                <a:spcPts val="600"/>
              </a:spcBef>
              <a:spcAft>
                <a:spcPct val="0"/>
              </a:spcAft>
              <a:buClr>
                <a:schemeClr val="accent1"/>
              </a:buClr>
              <a:buSzPct val="76000"/>
              <a:buFont typeface="Arial" panose="020B0604020202020204" pitchFamily="34" charset="0"/>
              <a:buNone/>
              <a:defRPr/>
            </a:pP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）自</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2018</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年</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月以后，只接受我校三证合一后的新纳税人识别号（</a:t>
            </a:r>
            <a:r>
              <a:rPr lang="en-US" altLang="zh-CN" sz="28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125300004312044009</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）的发票报销。</a:t>
            </a:r>
            <a:endParaRPr kumimoji="0" lang="en-US" altLang="zh-CN" sz="28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10000"/>
              </a:lnSpc>
              <a:spcBef>
                <a:spcPts val="600"/>
              </a:spcBef>
              <a:spcAft>
                <a:spcPct val="0"/>
              </a:spcAft>
              <a:buClr>
                <a:schemeClr val="accent1"/>
              </a:buClr>
              <a:buSzPct val="76000"/>
              <a:buFont typeface="Arial" panose="020B0604020202020204" pitchFamily="34" charset="0"/>
              <a:buNone/>
              <a:defRPr/>
            </a:pP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）自</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2016</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年</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7</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月</a:t>
            </a:r>
            <a:r>
              <a:rPr lang="en-US" altLang="zh-CN"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8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日以后，只接受国家税务局开具的发票报销。</a:t>
            </a:r>
            <a:endParaRPr lang="zh-CN" altLang="en-US" sz="2800"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456628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80645" y="55880"/>
            <a:ext cx="4658360"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r>
              <a:rPr lang="zh-CN" altLang="en-US" sz="2800" dirty="0">
                <a:latin typeface="楷体" panose="02010609060101010101" pitchFamily="49" charset="-122"/>
                <a:ea typeface="楷体" panose="02010609060101010101" pitchFamily="49" charset="-122"/>
                <a:cs typeface="+mj-cs"/>
                <a:sym typeface="+mn-ea"/>
              </a:rPr>
              <a:t>报销票据常见问题及解答</a:t>
            </a:r>
            <a:r>
              <a:rPr lang="zh-CN" altLang="zh-CN" sz="2800" dirty="0">
                <a:latin typeface="+mj-lt"/>
                <a:ea typeface="+mj-ea"/>
                <a:cs typeface="+mj-cs"/>
                <a:sym typeface="+mn-ea"/>
              </a:rPr>
              <a:t>：</a:t>
            </a:r>
            <a:endParaRPr lang="zh-CN" altLang="en-US" sz="2800" b="1" dirty="0">
              <a:solidFill>
                <a:schemeClr val="bg1"/>
              </a:solidFill>
              <a:latin typeface="+mn-ea"/>
            </a:endParaRPr>
          </a:p>
        </p:txBody>
      </p:sp>
      <p:sp>
        <p:nvSpPr>
          <p:cNvPr id="5" name="文本框 4"/>
          <p:cNvSpPr txBox="1"/>
          <p:nvPr/>
        </p:nvSpPr>
        <p:spPr>
          <a:xfrm>
            <a:off x="1685925" y="1177925"/>
            <a:ext cx="9627870" cy="4499693"/>
          </a:xfrm>
          <a:prstGeom prst="rect">
            <a:avLst/>
          </a:prstGeom>
          <a:noFill/>
        </p:spPr>
        <p:txBody>
          <a:bodyPr wrap="square" rtlCol="0">
            <a:spAutoFit/>
          </a:bodyPr>
          <a:lstStyle/>
          <a:p>
            <a:pPr>
              <a:lnSpc>
                <a:spcPct val="110000"/>
              </a:lnSpc>
              <a:spcBef>
                <a:spcPts val="1000"/>
              </a:spcBef>
              <a:buClr>
                <a:schemeClr val="accent1"/>
              </a:buClr>
              <a:buFont typeface="Arial" panose="020B0604020202020204" pitchFamily="34" charset="0"/>
              <a:buNone/>
            </a:pPr>
            <a:r>
              <a:rPr lang="en-US" altLang="zh-CN" sz="2400" b="1" dirty="0">
                <a:latin typeface="仿宋_GB2312" panose="02010609030101010101" pitchFamily="49" charset="-122"/>
                <a:ea typeface="仿宋_GB2312" panose="02010609030101010101" pitchFamily="49" charset="-122"/>
                <a:sym typeface="+mn-ea"/>
              </a:rPr>
              <a:t>4.</a:t>
            </a:r>
            <a:r>
              <a:rPr lang="zh-CN" altLang="en-US" sz="2400" b="1" dirty="0">
                <a:latin typeface="仿宋_GB2312" panose="02010609030101010101" pitchFamily="49" charset="-122"/>
                <a:ea typeface="仿宋_GB2312" panose="02010609030101010101" pitchFamily="49" charset="-122"/>
                <a:sym typeface="+mn-ea"/>
              </a:rPr>
              <a:t>以下情况属于虚假票据吗？</a:t>
            </a:r>
            <a:endParaRPr lang="en-US" altLang="zh-CN" sz="2400" b="1" dirty="0">
              <a:latin typeface="仿宋_GB2312" panose="02010609030101010101" pitchFamily="49" charset="-122"/>
              <a:ea typeface="仿宋_GB2312" panose="02010609030101010101" pitchFamily="49" charset="-122"/>
            </a:endParaRPr>
          </a:p>
          <a:p>
            <a:pPr>
              <a:lnSpc>
                <a:spcPts val="3400"/>
              </a:lnSpc>
              <a:spcBef>
                <a:spcPts val="1000"/>
              </a:spcBef>
              <a:buClr>
                <a:schemeClr val="accent1"/>
              </a:buClr>
              <a:buFont typeface="Arial" panose="020B0604020202020204" pitchFamily="34" charset="0"/>
              <a:buNone/>
            </a:pPr>
            <a:r>
              <a:rPr lang="zh-CN" altLang="en-US" sz="2400" dirty="0">
                <a:latin typeface="仿宋_GB2312" panose="02010609030101010101" pitchFamily="49" charset="-122"/>
                <a:ea typeface="仿宋_GB2312" panose="02010609030101010101" pitchFamily="49" charset="-122"/>
                <a:sym typeface="+mn-ea"/>
              </a:rPr>
              <a:t>（</a:t>
            </a:r>
            <a:r>
              <a:rPr lang="en-US" altLang="zh-CN" sz="2400" dirty="0">
                <a:latin typeface="仿宋_GB2312" panose="02010609030101010101" pitchFamily="49" charset="-122"/>
                <a:ea typeface="仿宋_GB2312" panose="02010609030101010101" pitchFamily="49" charset="-122"/>
                <a:sym typeface="+mn-ea"/>
              </a:rPr>
              <a:t>1</a:t>
            </a:r>
            <a:r>
              <a:rPr lang="zh-CN" altLang="en-US" sz="2400" dirty="0" smtClean="0">
                <a:latin typeface="仿宋_GB2312" panose="02010609030101010101" pitchFamily="49" charset="-122"/>
                <a:ea typeface="仿宋_GB2312" panose="02010609030101010101" pitchFamily="49" charset="-122"/>
                <a:sym typeface="+mn-ea"/>
              </a:rPr>
              <a:t>）非税务机关或财政部门监制的税</a:t>
            </a:r>
            <a:r>
              <a:rPr lang="zh-CN" altLang="en-US" sz="2400" dirty="0">
                <a:latin typeface="仿宋_GB2312" panose="02010609030101010101" pitchFamily="49" charset="-122"/>
                <a:ea typeface="仿宋_GB2312" panose="02010609030101010101" pitchFamily="49" charset="-122"/>
                <a:sym typeface="+mn-ea"/>
              </a:rPr>
              <a:t>务发票、财政票</a:t>
            </a:r>
            <a:r>
              <a:rPr lang="zh-CN" altLang="en-US" sz="2400" dirty="0" smtClean="0">
                <a:latin typeface="仿宋_GB2312" panose="02010609030101010101" pitchFamily="49" charset="-122"/>
                <a:ea typeface="仿宋_GB2312" panose="02010609030101010101" pitchFamily="49" charset="-122"/>
                <a:sym typeface="+mn-ea"/>
              </a:rPr>
              <a:t>据的</a:t>
            </a:r>
            <a:r>
              <a:rPr lang="zh-CN" altLang="en-US" sz="2400" dirty="0">
                <a:latin typeface="仿宋_GB2312" panose="02010609030101010101" pitchFamily="49" charset="-122"/>
                <a:ea typeface="仿宋_GB2312" panose="02010609030101010101" pitchFamily="49" charset="-122"/>
                <a:sym typeface="+mn-ea"/>
              </a:rPr>
              <a:t>，属于虚假票据</a:t>
            </a:r>
            <a:r>
              <a:rPr lang="zh-CN" altLang="en-US" sz="2400" dirty="0" smtClean="0">
                <a:latin typeface="仿宋_GB2312" panose="02010609030101010101" pitchFamily="49" charset="-122"/>
                <a:ea typeface="仿宋_GB2312" panose="02010609030101010101" pitchFamily="49" charset="-122"/>
                <a:sym typeface="+mn-ea"/>
              </a:rPr>
              <a:t>。</a:t>
            </a:r>
            <a:endParaRPr lang="en-US" altLang="zh-CN" sz="2400" dirty="0" smtClean="0">
              <a:latin typeface="仿宋_GB2312" panose="02010609030101010101" pitchFamily="49" charset="-122"/>
              <a:ea typeface="仿宋_GB2312" panose="02010609030101010101" pitchFamily="49" charset="-122"/>
              <a:sym typeface="+mn-ea"/>
            </a:endParaRPr>
          </a:p>
          <a:p>
            <a:pPr>
              <a:lnSpc>
                <a:spcPts val="3400"/>
              </a:lnSpc>
              <a:spcBef>
                <a:spcPts val="1000"/>
              </a:spcBef>
              <a:buClr>
                <a:schemeClr val="accent1"/>
              </a:buClr>
              <a:buFont typeface="Arial" panose="020B0604020202020204" pitchFamily="34" charset="0"/>
              <a:buNone/>
            </a:pPr>
            <a:r>
              <a:rPr lang="zh-CN" altLang="en-US" sz="2400" dirty="0" smtClean="0">
                <a:latin typeface="仿宋_GB2312" panose="02010609030101010101" pitchFamily="49" charset="-122"/>
                <a:ea typeface="仿宋_GB2312" panose="02010609030101010101" pitchFamily="49" charset="-122"/>
                <a:sym typeface="+mn-ea"/>
              </a:rPr>
              <a:t>（</a:t>
            </a:r>
            <a:r>
              <a:rPr lang="en-US" altLang="zh-CN" sz="2400" dirty="0">
                <a:latin typeface="仿宋_GB2312" panose="02010609030101010101" pitchFamily="49" charset="-122"/>
                <a:ea typeface="仿宋_GB2312" panose="02010609030101010101" pitchFamily="49" charset="-122"/>
                <a:sym typeface="+mn-ea"/>
              </a:rPr>
              <a:t>2</a:t>
            </a:r>
            <a:r>
              <a:rPr lang="zh-CN" altLang="en-US" sz="2400" dirty="0">
                <a:latin typeface="仿宋_GB2312" panose="02010609030101010101" pitchFamily="49" charset="-122"/>
                <a:ea typeface="仿宋_GB2312" panose="02010609030101010101" pitchFamily="49" charset="-122"/>
                <a:sym typeface="+mn-ea"/>
              </a:rPr>
              <a:t>）票据为税务机关或财政部门监制，但票据所记载的经济事项内容是虚假的，属于虚假票据。</a:t>
            </a:r>
            <a:endParaRPr lang="zh-CN" altLang="en-US" sz="2400" dirty="0">
              <a:latin typeface="仿宋_GB2312" panose="02010609030101010101" pitchFamily="49" charset="-122"/>
              <a:ea typeface="仿宋_GB2312" panose="02010609030101010101" pitchFamily="49" charset="-122"/>
            </a:endParaRPr>
          </a:p>
          <a:p>
            <a:pPr>
              <a:lnSpc>
                <a:spcPts val="3400"/>
              </a:lnSpc>
              <a:spcBef>
                <a:spcPts val="1000"/>
              </a:spcBef>
              <a:buClr>
                <a:schemeClr val="accent1"/>
              </a:buClr>
              <a:buFont typeface="Arial" panose="020B0604020202020204" pitchFamily="34" charset="0"/>
              <a:buNone/>
            </a:pPr>
            <a:r>
              <a:rPr lang="en-US" altLang="zh-CN" sz="2400" b="1" dirty="0">
                <a:latin typeface="仿宋_GB2312" panose="02010609030101010101" pitchFamily="49" charset="-122"/>
                <a:ea typeface="仿宋_GB2312" panose="02010609030101010101" pitchFamily="49" charset="-122"/>
                <a:sym typeface="+mn-ea"/>
              </a:rPr>
              <a:t>5.</a:t>
            </a:r>
            <a:r>
              <a:rPr lang="zh-CN" altLang="en-US" sz="2400" b="1" dirty="0">
                <a:latin typeface="仿宋_GB2312" panose="02010609030101010101" pitchFamily="49" charset="-122"/>
                <a:ea typeface="仿宋_GB2312" panose="02010609030101010101" pitchFamily="49" charset="-122"/>
                <a:sym typeface="+mn-ea"/>
              </a:rPr>
              <a:t>在报销审核和检查环节发现虚假发票如何处理？</a:t>
            </a:r>
            <a:endParaRPr lang="zh-CN" altLang="en-US" sz="2400" b="1" dirty="0">
              <a:latin typeface="仿宋_GB2312" panose="02010609030101010101" pitchFamily="49" charset="-122"/>
              <a:ea typeface="仿宋_GB2312" panose="02010609030101010101" pitchFamily="49" charset="-122"/>
            </a:endParaRPr>
          </a:p>
          <a:p>
            <a:pPr>
              <a:lnSpc>
                <a:spcPts val="3400"/>
              </a:lnSpc>
              <a:spcBef>
                <a:spcPts val="1000"/>
              </a:spcBef>
              <a:buClr>
                <a:schemeClr val="accent1"/>
              </a:buClr>
              <a:buFont typeface="Arial" panose="020B0604020202020204" pitchFamily="34" charset="0"/>
              <a:buNone/>
            </a:pPr>
            <a:r>
              <a:rPr lang="zh-CN" altLang="en-US" sz="2400" dirty="0">
                <a:latin typeface="仿宋_GB2312" panose="02010609030101010101" pitchFamily="49" charset="-122"/>
                <a:ea typeface="仿宋_GB2312" panose="02010609030101010101" pitchFamily="49" charset="-122"/>
                <a:sym typeface="+mn-ea"/>
              </a:rPr>
              <a:t>    财务部门对报销</a:t>
            </a:r>
            <a:r>
              <a:rPr lang="zh-CN" altLang="en-US" sz="2400" dirty="0" smtClean="0">
                <a:latin typeface="仿宋_GB2312" panose="02010609030101010101" pitchFamily="49" charset="-122"/>
                <a:ea typeface="仿宋_GB2312" panose="02010609030101010101" pitchFamily="49" charset="-122"/>
                <a:sym typeface="+mn-ea"/>
              </a:rPr>
              <a:t>时发</a:t>
            </a:r>
            <a:r>
              <a:rPr lang="zh-CN" altLang="en-US" sz="2400" dirty="0">
                <a:latin typeface="仿宋_GB2312" panose="02010609030101010101" pitchFamily="49" charset="-122"/>
                <a:ea typeface="仿宋_GB2312" panose="02010609030101010101" pitchFamily="49" charset="-122"/>
                <a:sym typeface="+mn-ea"/>
              </a:rPr>
              <a:t>现的虚假发票，一律加盖</a:t>
            </a:r>
            <a:r>
              <a:rPr lang="zh-CN" altLang="en-US" sz="2400" dirty="0">
                <a:solidFill>
                  <a:srgbClr val="FF0000"/>
                </a:solidFill>
                <a:latin typeface="仿宋_GB2312" panose="02010609030101010101" pitchFamily="49" charset="-122"/>
                <a:ea typeface="仿宋_GB2312" panose="02010609030101010101" pitchFamily="49" charset="-122"/>
                <a:sym typeface="+mn-ea"/>
              </a:rPr>
              <a:t>作废</a:t>
            </a:r>
            <a:r>
              <a:rPr lang="zh-CN" altLang="en-US" sz="2400" dirty="0">
                <a:latin typeface="仿宋_GB2312" panose="02010609030101010101" pitchFamily="49" charset="-122"/>
                <a:ea typeface="仿宋_GB2312" panose="02010609030101010101" pitchFamily="49" charset="-122"/>
                <a:sym typeface="+mn-ea"/>
              </a:rPr>
              <a:t>印章、不予报销，并进行书面记</a:t>
            </a:r>
            <a:r>
              <a:rPr lang="zh-CN" altLang="en-US" sz="2400" dirty="0" smtClean="0">
                <a:latin typeface="仿宋_GB2312" panose="02010609030101010101" pitchFamily="49" charset="-122"/>
                <a:ea typeface="仿宋_GB2312" panose="02010609030101010101" pitchFamily="49" charset="-122"/>
                <a:sym typeface="+mn-ea"/>
              </a:rPr>
              <a:t>录和上报。</a:t>
            </a:r>
            <a:r>
              <a:rPr lang="zh-CN" altLang="en-US" sz="2400" dirty="0">
                <a:latin typeface="仿宋_GB2312" panose="02010609030101010101" pitchFamily="49" charset="-122"/>
                <a:ea typeface="仿宋_GB2312" panose="02010609030101010101" pitchFamily="49" charset="-122"/>
                <a:sym typeface="+mn-ea"/>
              </a:rPr>
              <a:t>对报销后经复核或审计查出的虚假发票</a:t>
            </a:r>
            <a:r>
              <a:rPr lang="zh-CN" altLang="en-US" sz="2400" dirty="0" smtClean="0">
                <a:latin typeface="仿宋_GB2312" panose="02010609030101010101" pitchFamily="49" charset="-122"/>
                <a:ea typeface="仿宋_GB2312" panose="02010609030101010101" pitchFamily="49" charset="-122"/>
                <a:sym typeface="+mn-ea"/>
              </a:rPr>
              <a:t>，按相关规定处理。</a:t>
            </a:r>
            <a:endParaRPr lang="zh-CN" altLang="en-US" sz="2400"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81990"/>
            <a:ext cx="12185015" cy="616077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34925" y="722630"/>
          <a:ext cx="6746240" cy="611949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5908040"/>
          </a:xfrm>
          <a:prstGeom prst="rect">
            <a:avLst/>
          </a:prstGeom>
        </p:spPr>
        <p:txBody>
          <a:bodyPr wrap="square">
            <a:spAutoFit/>
          </a:bodyPr>
          <a:lstStyle/>
          <a:p>
            <a:pPr defTabSz="914400">
              <a:lnSpc>
                <a:spcPct val="150000"/>
              </a:lnSpc>
            </a:pPr>
            <a:r>
              <a:rPr lang="zh-CN" altLang="zh-CN" sz="3600" b="1" dirty="0" smtClean="0">
                <a:solidFill>
                  <a:schemeClr val="bg1"/>
                </a:solidFill>
                <a:latin typeface="+mn-ea"/>
                <a:sym typeface="+mn-ea"/>
              </a:rPr>
              <a:t>发票要素：</a:t>
            </a:r>
            <a:endParaRPr lang="zh-CN" altLang="zh-CN" sz="3600" b="1" dirty="0" smtClean="0">
              <a:solidFill>
                <a:schemeClr val="bg1"/>
              </a:solidFill>
              <a:latin typeface="+mn-ea"/>
            </a:endParaRPr>
          </a:p>
          <a:p>
            <a:pPr defTabSz="914400">
              <a:lnSpc>
                <a:spcPct val="150000"/>
              </a:lnSpc>
            </a:pPr>
            <a:r>
              <a:rPr lang="zh-CN" altLang="zh-CN" sz="3600" b="1" dirty="0" smtClean="0">
                <a:solidFill>
                  <a:schemeClr val="bg1"/>
                </a:solidFill>
                <a:latin typeface="+mn-ea"/>
                <a:sym typeface="+mn-ea"/>
              </a:rPr>
              <a:t>1. 税局监制章</a:t>
            </a:r>
            <a:endParaRPr lang="zh-CN" altLang="zh-CN" sz="3600" b="1" dirty="0" smtClean="0">
              <a:solidFill>
                <a:schemeClr val="bg1"/>
              </a:solidFill>
              <a:latin typeface="+mn-ea"/>
            </a:endParaRPr>
          </a:p>
          <a:p>
            <a:pPr defTabSz="914400">
              <a:lnSpc>
                <a:spcPct val="150000"/>
              </a:lnSpc>
            </a:pPr>
            <a:r>
              <a:rPr lang="zh-CN" altLang="zh-CN" sz="3600" b="1" dirty="0" smtClean="0">
                <a:solidFill>
                  <a:schemeClr val="bg1"/>
                </a:solidFill>
                <a:latin typeface="+mn-ea"/>
                <a:sym typeface="+mn-ea"/>
              </a:rPr>
              <a:t>2. 付款单位名称</a:t>
            </a:r>
            <a:endParaRPr lang="zh-CN" altLang="zh-CN" sz="3600" b="1" dirty="0" smtClean="0">
              <a:solidFill>
                <a:schemeClr val="bg1"/>
              </a:solidFill>
              <a:latin typeface="+mn-ea"/>
            </a:endParaRPr>
          </a:p>
          <a:p>
            <a:pPr defTabSz="914400">
              <a:lnSpc>
                <a:spcPct val="150000"/>
              </a:lnSpc>
            </a:pPr>
            <a:r>
              <a:rPr lang="zh-CN" altLang="zh-CN" sz="3600" b="1" dirty="0" smtClean="0">
                <a:solidFill>
                  <a:schemeClr val="bg1"/>
                </a:solidFill>
                <a:latin typeface="+mn-ea"/>
                <a:sym typeface="+mn-ea"/>
              </a:rPr>
              <a:t>3. 项目内容</a:t>
            </a:r>
            <a:endParaRPr lang="zh-CN" altLang="zh-CN" sz="3600" b="1" dirty="0" smtClean="0">
              <a:solidFill>
                <a:schemeClr val="bg1"/>
              </a:solidFill>
              <a:latin typeface="+mn-ea"/>
            </a:endParaRPr>
          </a:p>
          <a:p>
            <a:pPr defTabSz="914400">
              <a:lnSpc>
                <a:spcPct val="150000"/>
              </a:lnSpc>
            </a:pPr>
            <a:r>
              <a:rPr lang="zh-CN" altLang="zh-CN" sz="3600" b="1" dirty="0" smtClean="0">
                <a:solidFill>
                  <a:schemeClr val="bg1"/>
                </a:solidFill>
                <a:latin typeface="+mn-ea"/>
                <a:sym typeface="+mn-ea"/>
              </a:rPr>
              <a:t>4. 金额大小写一致</a:t>
            </a:r>
            <a:endParaRPr lang="zh-CN" altLang="zh-CN" sz="3600" b="1" dirty="0" smtClean="0">
              <a:solidFill>
                <a:schemeClr val="bg1"/>
              </a:solidFill>
              <a:latin typeface="+mn-ea"/>
            </a:endParaRPr>
          </a:p>
          <a:p>
            <a:pPr defTabSz="914400">
              <a:lnSpc>
                <a:spcPct val="150000"/>
              </a:lnSpc>
            </a:pPr>
            <a:r>
              <a:rPr lang="zh-CN" altLang="zh-CN" sz="3600" b="1" dirty="0" smtClean="0">
                <a:solidFill>
                  <a:schemeClr val="bg1"/>
                </a:solidFill>
                <a:latin typeface="+mn-ea"/>
                <a:sym typeface="+mn-ea"/>
              </a:rPr>
              <a:t>5. 发票专用章</a:t>
            </a:r>
            <a:endParaRPr lang="zh-CN" altLang="zh-CN" sz="3600" b="1" dirty="0" smtClean="0">
              <a:solidFill>
                <a:schemeClr val="bg1"/>
              </a:solidFill>
              <a:latin typeface="+mn-ea"/>
            </a:endParaRPr>
          </a:p>
          <a:p>
            <a:pPr defTabSz="914400">
              <a:lnSpc>
                <a:spcPct val="150000"/>
              </a:lnSpc>
            </a:pPr>
            <a:r>
              <a:rPr lang="zh-CN" altLang="zh-CN" sz="3600" b="1" dirty="0" smtClean="0">
                <a:solidFill>
                  <a:schemeClr val="bg1"/>
                </a:solidFill>
                <a:latin typeface="+mn-ea"/>
                <a:sym typeface="+mn-ea"/>
              </a:rPr>
              <a:t>6. 开票人、开票日期</a:t>
            </a:r>
            <a:endParaRPr lang="zh-CN" altLang="zh-CN" sz="3600" b="1" dirty="0" smtClean="0">
              <a:solidFill>
                <a:schemeClr val="bg1"/>
              </a:solidFill>
              <a:latin typeface="+mn-ea"/>
            </a:endParaRPr>
          </a:p>
        </p:txBody>
      </p:sp>
      <p:sp>
        <p:nvSpPr>
          <p:cNvPr id="4" name="文本框 209"/>
          <p:cNvSpPr txBox="1"/>
          <p:nvPr/>
        </p:nvSpPr>
        <p:spPr>
          <a:xfrm>
            <a:off x="124014" y="95693"/>
            <a:ext cx="5476875"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常见报销票据样式-发票要素举例1</a:t>
            </a:r>
            <a:endParaRPr lang="zh-CN" altLang="en-US" sz="2800" b="1" dirty="0">
              <a:solidFill>
                <a:schemeClr val="bg1"/>
              </a:solidFill>
              <a:latin typeface="+mn-ea"/>
            </a:endParaRPr>
          </a:p>
        </p:txBody>
      </p:sp>
      <p:pic>
        <p:nvPicPr>
          <p:cNvPr id="5" name="图片 4" descr="000"/>
          <p:cNvPicPr>
            <a:picLocks noChangeAspect="1"/>
          </p:cNvPicPr>
          <p:nvPr/>
        </p:nvPicPr>
        <p:blipFill>
          <a:blip r:embed="rId3" cstate="print"/>
          <a:stretch>
            <a:fillRect/>
          </a:stretch>
        </p:blipFill>
        <p:spPr>
          <a:xfrm>
            <a:off x="370840" y="1856740"/>
            <a:ext cx="5935345" cy="38112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193802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zh-CN" altLang="en-US" sz="2000" b="1" noProof="0" dirty="0" smtClean="0">
                <a:ln>
                  <a:noFill/>
                </a:ln>
                <a:effectLst/>
                <a:uLnTx/>
                <a:uFillTx/>
                <a:latin typeface="+mn-ea"/>
                <a:cs typeface="+mn-ea"/>
                <a:sym typeface="+mn-ea"/>
              </a:rPr>
              <a:t>投递式报账注意事项：</a:t>
            </a: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lvl="0" indent="-273050" fontAlgn="base">
              <a:spcBef>
                <a:spcPts val="600"/>
              </a:spcBef>
              <a:spcAft>
                <a:spcPct val="0"/>
              </a:spcAft>
              <a:buClr>
                <a:schemeClr val="accent1"/>
              </a:buClr>
              <a:buSzPct val="76000"/>
              <a:buFont typeface="Wingdings 3" panose="05040102010807070707" pitchFamily="18" charset="2"/>
              <a:buChar char=""/>
              <a:defRPr/>
            </a:pPr>
            <a:r>
              <a:rPr lang="en-US" altLang="zh-CN" sz="2000" b="1" noProof="0" dirty="0" smtClean="0">
                <a:ln>
                  <a:noFill/>
                </a:ln>
                <a:effectLst/>
                <a:uLnTx/>
                <a:uFillTx/>
                <a:latin typeface="+mn-ea"/>
                <a:cs typeface="+mn-ea"/>
                <a:sym typeface="+mn-ea"/>
              </a:rPr>
              <a:t>1.</a:t>
            </a:r>
            <a:r>
              <a:rPr lang="zh-CN" altLang="en-US" sz="2000" b="1" noProof="0" dirty="0" smtClean="0">
                <a:ln>
                  <a:noFill/>
                </a:ln>
                <a:effectLst/>
                <a:uLnTx/>
                <a:uFillTx/>
                <a:latin typeface="+mn-ea"/>
                <a:cs typeface="+mn-ea"/>
                <a:sym typeface="+mn-ea"/>
              </a:rPr>
              <a:t>禁止向投递箱投放垃圾</a:t>
            </a:r>
            <a:r>
              <a:rPr lang="zh-CN" altLang="en-US" sz="2000" b="1" dirty="0" smtClean="0">
                <a:latin typeface="+mn-ea"/>
                <a:cs typeface="+mn-ea"/>
                <a:sym typeface="+mn-ea"/>
              </a:rPr>
              <a:t>（污染投递票据、摄</a:t>
            </a:r>
            <a:r>
              <a:rPr lang="zh-CN" altLang="en-US" sz="2000" b="1" noProof="0" dirty="0" smtClean="0">
                <a:ln>
                  <a:noFill/>
                </a:ln>
                <a:effectLst/>
                <a:uLnTx/>
                <a:uFillTx/>
                <a:latin typeface="+mn-ea"/>
                <a:cs typeface="+mn-ea"/>
                <a:sym typeface="+mn-ea"/>
              </a:rPr>
              <a:t>像头全程监控）；</a:t>
            </a: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000" b="1" noProof="0" dirty="0" smtClean="0">
                <a:ln>
                  <a:noFill/>
                </a:ln>
                <a:effectLst/>
                <a:uLnTx/>
                <a:uFillTx/>
                <a:latin typeface="+mn-ea"/>
                <a:cs typeface="+mn-ea"/>
                <a:sym typeface="+mn-ea"/>
              </a:rPr>
              <a:t>2.</a:t>
            </a:r>
            <a:r>
              <a:rPr lang="zh-CN" altLang="en-US" sz="2000" b="1" noProof="0" dirty="0" smtClean="0">
                <a:ln>
                  <a:noFill/>
                </a:ln>
                <a:effectLst/>
                <a:uLnTx/>
                <a:uFillTx/>
                <a:latin typeface="+mn-ea"/>
                <a:cs typeface="+mn-ea"/>
                <a:sym typeface="+mn-ea"/>
              </a:rPr>
              <a:t>禁止在投递袋上书写内容（循环使用，节约成本）；</a:t>
            </a: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000" b="1" noProof="0" dirty="0" smtClean="0">
                <a:ln>
                  <a:noFill/>
                </a:ln>
                <a:effectLst/>
                <a:uLnTx/>
                <a:uFillTx/>
                <a:latin typeface="+mn-ea"/>
                <a:cs typeface="+mn-ea"/>
                <a:sym typeface="+mn-ea"/>
              </a:rPr>
              <a:t>3.</a:t>
            </a:r>
            <a:r>
              <a:rPr lang="zh-CN" altLang="zh-CN" sz="2000" b="1" noProof="0" dirty="0" smtClean="0">
                <a:ln>
                  <a:noFill/>
                </a:ln>
                <a:effectLst/>
                <a:uLnTx/>
                <a:uFillTx/>
                <a:latin typeface="+mn-ea"/>
                <a:cs typeface="+mn-ea"/>
                <a:sym typeface="+mn-ea"/>
              </a:rPr>
              <a:t>每个投递袋内封装的报销单据最多不超过</a:t>
            </a:r>
            <a:r>
              <a:rPr lang="en-US" altLang="zh-CN" sz="2000" b="1" noProof="0" dirty="0" smtClean="0">
                <a:ln>
                  <a:noFill/>
                </a:ln>
                <a:effectLst/>
                <a:uLnTx/>
                <a:uFillTx/>
                <a:latin typeface="+mn-ea"/>
                <a:cs typeface="+mn-ea"/>
                <a:sym typeface="+mn-ea"/>
              </a:rPr>
              <a:t>5</a:t>
            </a:r>
            <a:r>
              <a:rPr lang="zh-CN" altLang="zh-CN" sz="2000" b="1" noProof="0" dirty="0" smtClean="0">
                <a:ln>
                  <a:noFill/>
                </a:ln>
                <a:effectLst/>
                <a:uLnTx/>
                <a:uFillTx/>
                <a:latin typeface="+mn-ea"/>
                <a:cs typeface="+mn-ea"/>
                <a:sym typeface="+mn-ea"/>
              </a:rPr>
              <a:t>份</a:t>
            </a:r>
            <a:r>
              <a:rPr lang="zh-CN" altLang="en-US" sz="2000" b="1" noProof="0" dirty="0" smtClean="0">
                <a:ln>
                  <a:noFill/>
                </a:ln>
                <a:effectLst/>
                <a:uLnTx/>
                <a:uFillTx/>
                <a:latin typeface="+mn-ea"/>
                <a:cs typeface="+mn-ea"/>
                <a:sym typeface="+mn-ea"/>
              </a:rPr>
              <a:t>（在会计人员间合理分配单据，提高处理效率）；</a:t>
            </a: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r>
              <a:rPr lang="en-US" altLang="zh-CN" sz="2000" b="1" noProof="0" dirty="0" smtClean="0">
                <a:ln>
                  <a:noFill/>
                </a:ln>
                <a:effectLst/>
                <a:uLnTx/>
                <a:uFillTx/>
                <a:latin typeface="+mn-ea"/>
                <a:cs typeface="+mn-ea"/>
                <a:sym typeface="+mn-ea"/>
              </a:rPr>
              <a:t>4.</a:t>
            </a:r>
            <a:r>
              <a:rPr lang="zh-CN" altLang="en-US" sz="2000" b="1" noProof="0" dirty="0" smtClean="0">
                <a:ln>
                  <a:noFill/>
                </a:ln>
                <a:effectLst/>
                <a:uLnTx/>
                <a:uFillTx/>
                <a:latin typeface="+mn-ea"/>
                <a:cs typeface="+mn-ea"/>
                <a:sym typeface="+mn-ea"/>
              </a:rPr>
              <a:t>禁止重复投递（退回的单据，补充相关内容后直接返回原审核会计）。</a:t>
            </a: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364615" y="749300"/>
          <a:ext cx="9463405" cy="3399790"/>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22096" y="-48452"/>
            <a:ext cx="37388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mj-lt"/>
                <a:ea typeface="+mj-ea"/>
                <a:cs typeface="+mj-cs"/>
                <a:sym typeface="+mn-ea"/>
              </a:rPr>
              <a:t>投递式报账基本要求：</a:t>
            </a:r>
            <a:endParaRPr lang="zh-CN" altLang="en-US" sz="2800" b="1" dirty="0">
              <a:solidFill>
                <a:schemeClr val="bg1"/>
              </a:solidFill>
              <a:latin typeface="+mn-ea"/>
            </a:endParaRPr>
          </a:p>
        </p:txBody>
      </p:sp>
      <p:sp>
        <p:nvSpPr>
          <p:cNvPr id="5" name="文本框 4"/>
          <p:cNvSpPr txBox="1"/>
          <p:nvPr/>
        </p:nvSpPr>
        <p:spPr>
          <a:xfrm>
            <a:off x="1513205" y="895350"/>
            <a:ext cx="9166860" cy="3107690"/>
          </a:xfrm>
          <a:prstGeom prst="rect">
            <a:avLst/>
          </a:prstGeom>
          <a:noFill/>
        </p:spPr>
        <p:txBody>
          <a:bodyPr wrap="square" rtlCol="0">
            <a:spAutoFit/>
          </a:bodyPr>
          <a:lstStyle/>
          <a:p>
            <a:pPr>
              <a:buSzPct val="76000"/>
            </a:pPr>
            <a:r>
              <a:rPr lang="zh-CN" altLang="en-US" sz="2800" b="1" dirty="0">
                <a:latin typeface="Times New Roman" panose="02020603050405020304" pitchFamily="18" charset="0"/>
                <a:cs typeface="华文新魏" panose="02010800040101010101" pitchFamily="2" charset="-122"/>
                <a:sym typeface="+mn-ea"/>
              </a:rPr>
              <a:t>投递式报账的形式：</a:t>
            </a:r>
            <a:endParaRPr lang="en-US" altLang="zh-CN" sz="2800" b="1" kern="1200" dirty="0">
              <a:latin typeface="Times New Roman" panose="02020603050405020304" pitchFamily="18" charset="0"/>
              <a:ea typeface="+mn-ea"/>
              <a:cs typeface="华文新魏" panose="02010800040101010101" pitchFamily="2" charset="-122"/>
            </a:endParaRPr>
          </a:p>
          <a:p>
            <a:pPr>
              <a:buSzPct val="76000"/>
            </a:pPr>
            <a:r>
              <a:rPr lang="zh-CN" altLang="en-US" sz="2800" b="1" dirty="0">
                <a:latin typeface="Times New Roman" panose="02020603050405020304" pitchFamily="18" charset="0"/>
                <a:cs typeface="华文新魏" panose="02010800040101010101" pitchFamily="2" charset="-122"/>
                <a:sym typeface="+mn-ea"/>
              </a:rPr>
              <a:t>网络登记式投递：登录</a:t>
            </a:r>
            <a:r>
              <a:rPr lang="zh-CN" altLang="zh-CN" sz="2800" b="1" dirty="0">
                <a:latin typeface="Times New Roman" panose="02020603050405020304" pitchFamily="18" charset="0"/>
                <a:cs typeface="华文新魏" panose="02010800040101010101" pitchFamily="2" charset="-122"/>
                <a:sym typeface="+mn-ea"/>
              </a:rPr>
              <a:t>“网上报账系统”或 “网上申报系统”进行申</a:t>
            </a:r>
            <a:r>
              <a:rPr lang="zh-CN" altLang="zh-CN" sz="2800" b="1" dirty="0" smtClean="0">
                <a:latin typeface="Times New Roman" panose="02020603050405020304" pitchFamily="18" charset="0"/>
                <a:cs typeface="华文新魏" panose="02010800040101010101" pitchFamily="2" charset="-122"/>
                <a:sym typeface="+mn-ea"/>
              </a:rPr>
              <a:t>报</a:t>
            </a:r>
            <a:r>
              <a:rPr lang="zh-CN" altLang="en-US" sz="2800" b="1" dirty="0" smtClean="0">
                <a:latin typeface="Times New Roman" panose="02020603050405020304" pitchFamily="18" charset="0"/>
                <a:cs typeface="华文新魏" panose="02010800040101010101" pitchFamily="2" charset="-122"/>
                <a:sym typeface="+mn-ea"/>
              </a:rPr>
              <a:t>后投递</a:t>
            </a:r>
            <a:r>
              <a:rPr lang="zh-CN" altLang="zh-CN" sz="2800" b="1" dirty="0" smtClean="0">
                <a:latin typeface="Times New Roman" panose="02020603050405020304" pitchFamily="18" charset="0"/>
                <a:cs typeface="华文新魏" panose="02010800040101010101" pitchFamily="2" charset="-122"/>
                <a:sym typeface="+mn-ea"/>
              </a:rPr>
              <a:t>。</a:t>
            </a:r>
            <a:endParaRPr lang="en-US" altLang="zh-CN" sz="2800" b="1" kern="1200" dirty="0">
              <a:latin typeface="Times New Roman" panose="02020603050405020304" pitchFamily="18" charset="0"/>
              <a:ea typeface="+mn-ea"/>
              <a:cs typeface="华文新魏" panose="02010800040101010101" pitchFamily="2" charset="-122"/>
            </a:endParaRPr>
          </a:p>
          <a:p>
            <a:pPr>
              <a:buSzPct val="76000"/>
            </a:pPr>
            <a:r>
              <a:rPr lang="zh-CN" altLang="en-US" sz="2800" b="1" dirty="0">
                <a:latin typeface="Times New Roman" panose="02020603050405020304" pitchFamily="18" charset="0"/>
                <a:cs typeface="华文新魏" panose="02010800040101010101" pitchFamily="2" charset="-122"/>
                <a:sym typeface="+mn-ea"/>
              </a:rPr>
              <a:t>直接投递式投递：手工填写报账单据（借款单、差旅费报销单、费用报</a:t>
            </a:r>
            <a:r>
              <a:rPr lang="zh-CN" altLang="en-US" sz="2800" b="1">
                <a:latin typeface="Times New Roman" panose="02020603050405020304" pitchFamily="18" charset="0"/>
                <a:cs typeface="华文新魏" panose="02010800040101010101" pitchFamily="2" charset="-122"/>
                <a:sym typeface="+mn-ea"/>
              </a:rPr>
              <a:t>销</a:t>
            </a:r>
            <a:r>
              <a:rPr lang="zh-CN" altLang="en-US" sz="2800" b="1" smtClean="0">
                <a:latin typeface="Times New Roman" panose="02020603050405020304" pitchFamily="18" charset="0"/>
                <a:cs typeface="华文新魏" panose="02010800040101010101" pitchFamily="2" charset="-122"/>
                <a:sym typeface="+mn-ea"/>
              </a:rPr>
              <a:t>单、付款确认单）</a:t>
            </a:r>
            <a:r>
              <a:rPr lang="zh-CN" altLang="en-US" sz="2800" b="1" dirty="0" smtClean="0">
                <a:latin typeface="Times New Roman" panose="02020603050405020304" pitchFamily="18" charset="0"/>
                <a:cs typeface="华文新魏" panose="02010800040101010101" pitchFamily="2" charset="-122"/>
                <a:sym typeface="+mn-ea"/>
              </a:rPr>
              <a:t>投递。</a:t>
            </a:r>
            <a:endParaRPr lang="zh-CN" altLang="zh-CN" sz="2800" b="1" kern="1200" dirty="0">
              <a:latin typeface="Times New Roman" panose="02020603050405020304" pitchFamily="18" charset="0"/>
              <a:ea typeface="+mn-ea"/>
              <a:cs typeface="华文新魏" panose="02010800040101010101" pitchFamily="2" charset="-122"/>
            </a:endParaRPr>
          </a:p>
          <a:p>
            <a:pPr>
              <a:buSzPct val="76000"/>
            </a:pPr>
            <a:r>
              <a:rPr lang="zh-CN" altLang="en-US" sz="2800" b="1" dirty="0">
                <a:latin typeface="Times New Roman" panose="02020603050405020304" pitchFamily="18" charset="0"/>
                <a:cs typeface="华文新魏" panose="02010800040101010101" pitchFamily="2" charset="-122"/>
                <a:sym typeface="+mn-ea"/>
              </a:rPr>
              <a:t>建议：采用网络登记式投递，经办人可以通过网络了解单据处理进程。</a:t>
            </a:r>
            <a:endParaRPr lang="zh-CN" altLang="en-US" sz="2800" b="1" dirty="0">
              <a:latin typeface="华文仿宋" panose="02010600040101010101" pitchFamily="2" charset="-122"/>
              <a:ea typeface="华文仿宋" panose="02010600040101010101" pitchFamily="2" charset="-122"/>
              <a:cs typeface="华文仿宋" panose="02010600040101010101"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81990"/>
            <a:ext cx="12185015" cy="616077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34925" y="722630"/>
          <a:ext cx="6746240" cy="611949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5354320"/>
          </a:xfrm>
          <a:prstGeom prst="rect">
            <a:avLst/>
          </a:prstGeom>
        </p:spPr>
        <p:txBody>
          <a:bodyPr wrap="square">
            <a:spAutoFit/>
          </a:bodyPr>
          <a:lstStyle/>
          <a:p>
            <a:pPr defTabSz="914400">
              <a:lnSpc>
                <a:spcPct val="150000"/>
              </a:lnSpc>
            </a:pPr>
            <a:endParaRPr lang="zh-CN" altLang="zh-CN" sz="3600" b="1" dirty="0" smtClean="0">
              <a:solidFill>
                <a:schemeClr val="bg1"/>
              </a:solidFill>
              <a:latin typeface="+mn-ea"/>
              <a:sym typeface="+mn-ea"/>
            </a:endParaRPr>
          </a:p>
          <a:p>
            <a:pPr defTabSz="914400">
              <a:lnSpc>
                <a:spcPct val="150000"/>
              </a:lnSpc>
            </a:pPr>
            <a:r>
              <a:rPr lang="zh-CN" altLang="zh-CN" sz="3600" b="1" dirty="0" smtClean="0">
                <a:solidFill>
                  <a:schemeClr val="bg1"/>
                </a:solidFill>
                <a:latin typeface="+mn-ea"/>
                <a:sym typeface="+mn-ea"/>
              </a:rPr>
              <a:t>注意事项：</a:t>
            </a:r>
            <a:endParaRPr lang="zh-CN" altLang="zh-CN" sz="3600" b="1" dirty="0" smtClean="0">
              <a:solidFill>
                <a:schemeClr val="bg1"/>
              </a:solidFill>
              <a:latin typeface="+mn-ea"/>
            </a:endParaRPr>
          </a:p>
          <a:p>
            <a:pPr defTabSz="914400"/>
            <a:r>
              <a:rPr lang="zh-CN" altLang="zh-CN" sz="3600" b="1" dirty="0" smtClean="0">
                <a:solidFill>
                  <a:schemeClr val="bg1"/>
                </a:solidFill>
                <a:latin typeface="+mn-ea"/>
                <a:sym typeface="+mn-ea"/>
              </a:rPr>
              <a:t>1. 加盖发票专用章有效</a:t>
            </a:r>
            <a:endParaRPr lang="zh-CN" altLang="zh-CN" sz="3600" b="1" dirty="0" smtClean="0">
              <a:solidFill>
                <a:schemeClr val="bg1"/>
              </a:solidFill>
              <a:latin typeface="+mn-ea"/>
            </a:endParaRPr>
          </a:p>
          <a:p>
            <a:pPr defTabSz="914400"/>
            <a:r>
              <a:rPr lang="zh-CN" altLang="zh-CN" sz="3600" b="1" dirty="0" smtClean="0">
                <a:solidFill>
                  <a:schemeClr val="bg1"/>
                </a:solidFill>
                <a:latin typeface="+mn-ea"/>
                <a:sym typeface="+mn-ea"/>
              </a:rPr>
              <a:t>2. 机打发票手开无效</a:t>
            </a:r>
            <a:endParaRPr lang="zh-CN" altLang="zh-CN" sz="3600" b="1" dirty="0" smtClean="0">
              <a:solidFill>
                <a:schemeClr val="bg1"/>
              </a:solidFill>
              <a:latin typeface="+mn-ea"/>
            </a:endParaRPr>
          </a:p>
          <a:p>
            <a:pPr defTabSz="914400"/>
            <a:r>
              <a:rPr lang="zh-CN" altLang="zh-CN" sz="3600" b="1" dirty="0" smtClean="0">
                <a:solidFill>
                  <a:schemeClr val="bg1"/>
                </a:solidFill>
                <a:latin typeface="+mn-ea"/>
                <a:sym typeface="+mn-ea"/>
              </a:rPr>
              <a:t>3. 付款单位：</a:t>
            </a:r>
            <a:endParaRPr lang="zh-CN" altLang="zh-CN" sz="3600" b="1" dirty="0" smtClean="0">
              <a:solidFill>
                <a:schemeClr val="bg1"/>
              </a:solidFill>
              <a:latin typeface="+mn-ea"/>
            </a:endParaRPr>
          </a:p>
          <a:p>
            <a:pPr defTabSz="914400"/>
            <a:r>
              <a:rPr lang="zh-CN" altLang="zh-CN" sz="3600" b="1" dirty="0" smtClean="0">
                <a:solidFill>
                  <a:schemeClr val="bg1"/>
                </a:solidFill>
                <a:latin typeface="+mn-ea"/>
                <a:sym typeface="+mn-ea"/>
              </a:rPr>
              <a:t>只能写“西南林业大学”，否则为无效发票不予报销。</a:t>
            </a:r>
            <a:endParaRPr lang="zh-CN" altLang="zh-CN" sz="3600" b="1" dirty="0" smtClean="0">
              <a:solidFill>
                <a:schemeClr val="bg1"/>
              </a:solidFill>
              <a:latin typeface="+mn-ea"/>
            </a:endParaRPr>
          </a:p>
          <a:p>
            <a:pPr defTabSz="914400">
              <a:lnSpc>
                <a:spcPct val="150000"/>
              </a:lnSpc>
            </a:pPr>
            <a:endParaRPr lang="zh-CN" altLang="zh-CN" sz="3600" b="1" dirty="0" smtClean="0">
              <a:solidFill>
                <a:schemeClr val="bg1"/>
              </a:solidFill>
              <a:latin typeface="+mn-ea"/>
            </a:endParaRPr>
          </a:p>
        </p:txBody>
      </p:sp>
      <p:sp>
        <p:nvSpPr>
          <p:cNvPr id="4" name="文本框 209"/>
          <p:cNvSpPr txBox="1"/>
          <p:nvPr/>
        </p:nvSpPr>
        <p:spPr>
          <a:xfrm>
            <a:off x="481519" y="95693"/>
            <a:ext cx="4761865"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常见报销票据样式-注意事项</a:t>
            </a:r>
            <a:r>
              <a:rPr lang="en-US" altLang="zh-CN" sz="2800" b="1" dirty="0" smtClean="0">
                <a:solidFill>
                  <a:schemeClr val="bg1"/>
                </a:solidFill>
                <a:sym typeface="+mn-ea"/>
              </a:rPr>
              <a:t>2</a:t>
            </a:r>
            <a:endParaRPr lang="en-US" altLang="zh-CN" sz="2800" b="1" dirty="0" smtClean="0">
              <a:solidFill>
                <a:schemeClr val="bg1"/>
              </a:solidFill>
              <a:latin typeface="+mn-ea"/>
              <a:sym typeface="+mn-ea"/>
            </a:endParaRPr>
          </a:p>
        </p:txBody>
      </p:sp>
      <p:pic>
        <p:nvPicPr>
          <p:cNvPr id="5" name="图片 4" descr="000"/>
          <p:cNvPicPr>
            <a:picLocks noChangeAspect="1"/>
          </p:cNvPicPr>
          <p:nvPr/>
        </p:nvPicPr>
        <p:blipFill>
          <a:blip r:embed="rId3" cstate="print"/>
          <a:stretch>
            <a:fillRect/>
          </a:stretch>
        </p:blipFill>
        <p:spPr>
          <a:xfrm>
            <a:off x="370840" y="1856740"/>
            <a:ext cx="5935345" cy="38112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81990"/>
            <a:ext cx="12185015" cy="616077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40640" y="723265"/>
          <a:ext cx="6746240" cy="611949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5662295"/>
          </a:xfrm>
          <a:prstGeom prst="rect">
            <a:avLst/>
          </a:prstGeom>
        </p:spPr>
        <p:txBody>
          <a:bodyPr wrap="square">
            <a:spAutoFit/>
          </a:bodyPr>
          <a:lstStyle/>
          <a:p>
            <a:pPr defTabSz="914400">
              <a:lnSpc>
                <a:spcPct val="150000"/>
              </a:lnSpc>
            </a:pPr>
            <a:r>
              <a:rPr lang="zh-CN" altLang="zh-CN" sz="3600" b="1" dirty="0" smtClean="0">
                <a:solidFill>
                  <a:schemeClr val="bg1"/>
                </a:solidFill>
                <a:latin typeface="+mn-ea"/>
                <a:sym typeface="+mn-ea"/>
              </a:rPr>
              <a:t>注意事项：</a:t>
            </a:r>
            <a:endParaRPr lang="zh-CN" altLang="zh-CN" sz="2000" b="1" dirty="0" smtClean="0">
              <a:solidFill>
                <a:schemeClr val="bg1"/>
              </a:solidFill>
              <a:latin typeface="+mn-ea"/>
            </a:endParaRPr>
          </a:p>
          <a:p>
            <a:pPr defTabSz="914400" fontAlgn="auto"/>
            <a:r>
              <a:rPr lang="zh-CN" altLang="zh-CN" sz="2800" b="1" dirty="0" smtClean="0">
                <a:solidFill>
                  <a:schemeClr val="bg1"/>
                </a:solidFill>
                <a:uFillTx/>
                <a:latin typeface="+mn-ea"/>
                <a:cs typeface="+mn-ea"/>
                <a:sym typeface="+mn-ea"/>
              </a:rPr>
              <a:t>1. 核对收款单位名称及纳税人识别号是否和发票专用章上的单位名称及纳税人识别号是否一致。</a:t>
            </a:r>
            <a:endParaRPr lang="zh-CN" altLang="zh-CN" sz="2800" b="1" dirty="0" smtClean="0">
              <a:solidFill>
                <a:schemeClr val="bg1"/>
              </a:solidFill>
              <a:uFillTx/>
              <a:latin typeface="+mn-ea"/>
              <a:cs typeface="+mn-ea"/>
            </a:endParaRPr>
          </a:p>
          <a:p>
            <a:pPr defTabSz="914400" fontAlgn="auto"/>
            <a:r>
              <a:rPr lang="zh-CN" altLang="zh-CN" sz="2800" b="1" dirty="0" smtClean="0">
                <a:solidFill>
                  <a:schemeClr val="bg1"/>
                </a:solidFill>
                <a:uFillTx/>
                <a:latin typeface="+mn-ea"/>
                <a:cs typeface="+mn-ea"/>
                <a:sym typeface="+mn-ea"/>
              </a:rPr>
              <a:t>2. 2012年1月1日起开具的发票必须加盖“发票专用章”，且发票专用章形状为椭圆形，上方为收款单位名称，中间为税号，下方为“发票专用章”文字</a:t>
            </a:r>
            <a:endParaRPr lang="zh-CN" altLang="zh-CN" sz="2800" b="1" dirty="0" smtClean="0">
              <a:solidFill>
                <a:schemeClr val="bg1"/>
              </a:solidFill>
              <a:uFillTx/>
              <a:latin typeface="+mn-ea"/>
              <a:cs typeface="+mn-ea"/>
            </a:endParaRPr>
          </a:p>
          <a:p>
            <a:pPr defTabSz="914400" fontAlgn="auto"/>
            <a:r>
              <a:rPr lang="zh-CN" altLang="zh-CN" sz="2800" b="1" dirty="0" smtClean="0">
                <a:solidFill>
                  <a:schemeClr val="bg1"/>
                </a:solidFill>
                <a:uFillTx/>
                <a:latin typeface="+mn-ea"/>
                <a:cs typeface="+mn-ea"/>
                <a:sym typeface="+mn-ea"/>
              </a:rPr>
              <a:t>3. 发票上的“购物内容”是否详细具体。如果发票内容比较笼统，需附明细清单。</a:t>
            </a:r>
          </a:p>
        </p:txBody>
      </p:sp>
      <p:sp>
        <p:nvSpPr>
          <p:cNvPr id="4" name="文本框 209"/>
          <p:cNvSpPr txBox="1"/>
          <p:nvPr/>
        </p:nvSpPr>
        <p:spPr>
          <a:xfrm>
            <a:off x="481519" y="95693"/>
            <a:ext cx="4761865"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常见报销票据样式-注意事项</a:t>
            </a:r>
            <a:r>
              <a:rPr lang="en-US" altLang="zh-CN" sz="2800" b="1" dirty="0" smtClean="0">
                <a:solidFill>
                  <a:schemeClr val="bg1"/>
                </a:solidFill>
                <a:sym typeface="+mn-ea"/>
              </a:rPr>
              <a:t>3</a:t>
            </a:r>
            <a:endParaRPr lang="en-US" altLang="zh-CN" sz="2800" b="1" dirty="0" smtClean="0">
              <a:solidFill>
                <a:schemeClr val="bg1"/>
              </a:solidFill>
              <a:latin typeface="+mn-ea"/>
              <a:sym typeface="+mn-ea"/>
            </a:endParaRPr>
          </a:p>
        </p:txBody>
      </p:sp>
      <p:pic>
        <p:nvPicPr>
          <p:cNvPr id="5" name="图片 4" descr="000"/>
          <p:cNvPicPr>
            <a:picLocks noChangeAspect="1"/>
          </p:cNvPicPr>
          <p:nvPr/>
        </p:nvPicPr>
        <p:blipFill>
          <a:blip r:embed="rId3" cstate="print"/>
          <a:stretch>
            <a:fillRect/>
          </a:stretch>
        </p:blipFill>
        <p:spPr>
          <a:xfrm>
            <a:off x="370840" y="1856740"/>
            <a:ext cx="5935345" cy="38112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81990"/>
            <a:ext cx="12185015" cy="616077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46355" y="723265"/>
          <a:ext cx="6746240" cy="611949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3046988"/>
          </a:xfrm>
          <a:prstGeom prst="rect">
            <a:avLst/>
          </a:prstGeom>
        </p:spPr>
        <p:txBody>
          <a:bodyPr wrap="square">
            <a:spAutoFit/>
          </a:bodyPr>
          <a:lstStyle/>
          <a:p>
            <a:pPr defTabSz="914400">
              <a:lnSpc>
                <a:spcPct val="150000"/>
              </a:lnSpc>
            </a:pPr>
            <a:endParaRPr lang="zh-CN" altLang="zh-CN" sz="3600" b="1" dirty="0" smtClean="0">
              <a:solidFill>
                <a:schemeClr val="bg1"/>
              </a:solidFill>
              <a:latin typeface="+mn-ea"/>
              <a:sym typeface="+mn-ea"/>
            </a:endParaRPr>
          </a:p>
          <a:p>
            <a:pPr defTabSz="914400">
              <a:lnSpc>
                <a:spcPct val="150000"/>
              </a:lnSpc>
            </a:pPr>
            <a:r>
              <a:rPr lang="zh-CN" altLang="zh-CN" sz="3600" b="1" dirty="0" smtClean="0">
                <a:solidFill>
                  <a:schemeClr val="bg1"/>
                </a:solidFill>
                <a:latin typeface="+mn-ea"/>
                <a:sym typeface="+mn-ea"/>
              </a:rPr>
              <a:t>注意事项：</a:t>
            </a:r>
          </a:p>
          <a:p>
            <a:pPr defTabSz="914400">
              <a:lnSpc>
                <a:spcPct val="150000"/>
              </a:lnSpc>
            </a:pPr>
            <a:r>
              <a:rPr lang="zh-CN" altLang="zh-CN" sz="2800" b="1" dirty="0" smtClean="0">
                <a:solidFill>
                  <a:schemeClr val="bg1"/>
                </a:solidFill>
                <a:latin typeface="+mn-ea"/>
                <a:sym typeface="+mn-ea"/>
              </a:rPr>
              <a:t>1. 发票金额（合计或单项</a:t>
            </a:r>
            <a:r>
              <a:rPr lang="zh-CN" altLang="zh-CN" sz="2800" b="1" dirty="0" smtClean="0">
                <a:solidFill>
                  <a:schemeClr val="bg1"/>
                </a:solidFill>
                <a:latin typeface="+mn-ea"/>
                <a:sym typeface="+mn-ea"/>
              </a:rPr>
              <a:t>）</a:t>
            </a:r>
            <a:r>
              <a:rPr lang="zh-CN" altLang="en-US" sz="2800" b="1" dirty="0" smtClean="0">
                <a:solidFill>
                  <a:schemeClr val="bg1"/>
                </a:solidFill>
                <a:latin typeface="+mn-ea"/>
                <a:sym typeface="+mn-ea"/>
              </a:rPr>
              <a:t>为</a:t>
            </a:r>
            <a:r>
              <a:rPr lang="zh-CN" altLang="zh-CN" sz="2800" b="1" dirty="0" smtClean="0">
                <a:solidFill>
                  <a:schemeClr val="bg1"/>
                </a:solidFill>
                <a:latin typeface="+mn-ea"/>
                <a:sym typeface="+mn-ea"/>
              </a:rPr>
              <a:t>限额发票</a:t>
            </a:r>
            <a:r>
              <a:rPr lang="zh-CN" altLang="en-US" sz="2800" b="1" dirty="0" smtClean="0">
                <a:solidFill>
                  <a:schemeClr val="bg1"/>
                </a:solidFill>
                <a:latin typeface="+mn-ea"/>
                <a:sym typeface="+mn-ea"/>
              </a:rPr>
              <a:t>的</a:t>
            </a:r>
            <a:r>
              <a:rPr lang="zh-CN" altLang="zh-CN" sz="2800" b="1" dirty="0" smtClean="0">
                <a:solidFill>
                  <a:schemeClr val="bg1"/>
                </a:solidFill>
                <a:latin typeface="+mn-ea"/>
                <a:sym typeface="+mn-ea"/>
              </a:rPr>
              <a:t>，超过</a:t>
            </a:r>
            <a:r>
              <a:rPr lang="zh-CN" altLang="en-US" sz="2800" b="1" dirty="0" smtClean="0">
                <a:solidFill>
                  <a:schemeClr val="bg1"/>
                </a:solidFill>
                <a:latin typeface="+mn-ea"/>
                <a:sym typeface="+mn-ea"/>
              </a:rPr>
              <a:t>限额</a:t>
            </a:r>
            <a:r>
              <a:rPr lang="zh-CN" altLang="zh-CN" sz="2800" b="1" dirty="0" smtClean="0">
                <a:solidFill>
                  <a:schemeClr val="bg1"/>
                </a:solidFill>
                <a:latin typeface="+mn-ea"/>
                <a:sym typeface="+mn-ea"/>
              </a:rPr>
              <a:t>无</a:t>
            </a:r>
            <a:r>
              <a:rPr lang="zh-CN" altLang="zh-CN" sz="2800" b="1" dirty="0" smtClean="0">
                <a:solidFill>
                  <a:schemeClr val="bg1"/>
                </a:solidFill>
                <a:latin typeface="+mn-ea"/>
                <a:sym typeface="+mn-ea"/>
              </a:rPr>
              <a:t>效</a:t>
            </a:r>
            <a:r>
              <a:rPr lang="zh-CN" altLang="zh-CN" sz="2800" b="1" dirty="0" smtClean="0">
                <a:solidFill>
                  <a:schemeClr val="bg1"/>
                </a:solidFill>
                <a:latin typeface="+mn-ea"/>
                <a:sym typeface="+mn-ea"/>
              </a:rPr>
              <a:t>。</a:t>
            </a:r>
            <a:endParaRPr lang="zh-CN" altLang="zh-CN" sz="2800" b="1" dirty="0" smtClean="0">
              <a:solidFill>
                <a:schemeClr val="bg1"/>
              </a:solidFill>
              <a:latin typeface="+mn-ea"/>
            </a:endParaRPr>
          </a:p>
        </p:txBody>
      </p:sp>
      <p:sp>
        <p:nvSpPr>
          <p:cNvPr id="4" name="文本框 209"/>
          <p:cNvSpPr txBox="1"/>
          <p:nvPr/>
        </p:nvSpPr>
        <p:spPr>
          <a:xfrm>
            <a:off x="481519" y="95693"/>
            <a:ext cx="4761865"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常见报销票据样式-注意事项</a:t>
            </a:r>
            <a:r>
              <a:rPr lang="en-US" altLang="zh-CN" sz="2800" b="1" dirty="0" smtClean="0">
                <a:solidFill>
                  <a:schemeClr val="bg1"/>
                </a:solidFill>
                <a:sym typeface="+mn-ea"/>
              </a:rPr>
              <a:t>4</a:t>
            </a:r>
            <a:endParaRPr lang="en-US" altLang="zh-CN" sz="2800" b="1" dirty="0" smtClean="0">
              <a:solidFill>
                <a:schemeClr val="bg1"/>
              </a:solidFill>
              <a:latin typeface="+mn-ea"/>
              <a:sym typeface="+mn-ea"/>
            </a:endParaRPr>
          </a:p>
        </p:txBody>
      </p:sp>
      <p:pic>
        <p:nvPicPr>
          <p:cNvPr id="5" name="图片 4" descr="000"/>
          <p:cNvPicPr>
            <a:picLocks noChangeAspect="1"/>
          </p:cNvPicPr>
          <p:nvPr/>
        </p:nvPicPr>
        <p:blipFill>
          <a:blip r:embed="rId3" cstate="print"/>
          <a:stretch>
            <a:fillRect/>
          </a:stretch>
        </p:blipFill>
        <p:spPr>
          <a:xfrm>
            <a:off x="370840" y="1856740"/>
            <a:ext cx="5935345" cy="38112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81990"/>
            <a:ext cx="12185015" cy="616077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77470" y="723265"/>
          <a:ext cx="6746240" cy="611949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4585871"/>
          </a:xfrm>
          <a:prstGeom prst="rect">
            <a:avLst/>
          </a:prstGeom>
        </p:spPr>
        <p:txBody>
          <a:bodyPr wrap="square">
            <a:spAutoFit/>
          </a:bodyPr>
          <a:lstStyle/>
          <a:p>
            <a:pPr defTabSz="914400"/>
            <a:r>
              <a:rPr lang="zh-CN" altLang="zh-CN" sz="4000" b="1" dirty="0" smtClean="0">
                <a:solidFill>
                  <a:schemeClr val="bg1"/>
                </a:solidFill>
                <a:latin typeface="+mn-ea"/>
                <a:sym typeface="+mn-ea"/>
              </a:rPr>
              <a:t>注意事项：</a:t>
            </a:r>
            <a:endParaRPr lang="zh-CN" altLang="zh-CN" sz="2400" b="1" dirty="0" smtClean="0">
              <a:solidFill>
                <a:schemeClr val="bg1"/>
              </a:solidFill>
              <a:latin typeface="+mn-ea"/>
            </a:endParaRPr>
          </a:p>
          <a:p>
            <a:pPr marR="0" defTabSz="914400" fontAlgn="auto">
              <a:spcBef>
                <a:spcPts val="0"/>
              </a:spcBef>
              <a:spcAft>
                <a:spcPts val="0"/>
              </a:spcAft>
              <a:buClrTx/>
              <a:buSzTx/>
              <a:buFontTx/>
              <a:buNone/>
              <a:defRPr/>
            </a:pPr>
            <a:r>
              <a:rPr lang="zh-CN" altLang="zh-CN" sz="2800" b="1" dirty="0" smtClean="0">
                <a:solidFill>
                  <a:schemeClr val="bg1"/>
                </a:solidFill>
                <a:latin typeface="+mn-ea"/>
                <a:sym typeface="+mn-ea"/>
              </a:rPr>
              <a:t>1. 票据项目内容笼统，如：实验材料（耗材）、办公用品、体育用品等，数量为“批”或者开具内容为“明细见后”，应由出具发票单位同时使用税控系统开具《销售货物或者提供应税劳务清单》，并加盖单位发票专用章。</a:t>
            </a:r>
            <a:endParaRPr kumimoji="0" lang="zh-CN" altLang="zh-CN" sz="2800" b="1" kern="1200" cap="none" spc="0" normalizeH="0" baseline="0" dirty="0" smtClean="0">
              <a:solidFill>
                <a:schemeClr val="bg1"/>
              </a:solidFill>
              <a:latin typeface="+mn-ea"/>
              <a:sym typeface="+mn-ea"/>
            </a:endParaRPr>
          </a:p>
          <a:p>
            <a:pPr marR="0" defTabSz="914400" fontAlgn="auto">
              <a:spcBef>
                <a:spcPts val="0"/>
              </a:spcBef>
              <a:spcAft>
                <a:spcPts val="0"/>
              </a:spcAft>
              <a:buClrTx/>
              <a:buSzTx/>
              <a:buFontTx/>
              <a:buNone/>
              <a:defRPr/>
            </a:pPr>
            <a:r>
              <a:rPr lang="zh-CN" altLang="zh-CN" sz="2800" b="1" dirty="0" smtClean="0">
                <a:solidFill>
                  <a:schemeClr val="bg1"/>
                </a:solidFill>
                <a:latin typeface="+mn-ea"/>
                <a:sym typeface="+mn-ea"/>
              </a:rPr>
              <a:t>2. 明细单加盖印章。</a:t>
            </a:r>
            <a:endParaRPr lang="zh-CN" altLang="zh-CN" sz="2800" b="1" dirty="0" smtClean="0">
              <a:solidFill>
                <a:schemeClr val="bg1"/>
              </a:solidFill>
              <a:latin typeface="+mn-ea"/>
            </a:endParaRPr>
          </a:p>
        </p:txBody>
      </p:sp>
      <p:sp>
        <p:nvSpPr>
          <p:cNvPr id="4" name="文本框 209"/>
          <p:cNvSpPr txBox="1"/>
          <p:nvPr/>
        </p:nvSpPr>
        <p:spPr>
          <a:xfrm>
            <a:off x="481519" y="95693"/>
            <a:ext cx="4761865"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常见报销票据样式-注意事项</a:t>
            </a:r>
            <a:r>
              <a:rPr lang="en-US" altLang="zh-CN" sz="2800" b="1" dirty="0" smtClean="0">
                <a:solidFill>
                  <a:schemeClr val="bg1"/>
                </a:solidFill>
                <a:sym typeface="+mn-ea"/>
              </a:rPr>
              <a:t>5</a:t>
            </a:r>
            <a:endParaRPr lang="en-US" altLang="zh-CN" sz="2800" b="1" dirty="0" smtClean="0">
              <a:solidFill>
                <a:schemeClr val="bg1"/>
              </a:solidFill>
              <a:latin typeface="+mn-ea"/>
              <a:sym typeface="+mn-ea"/>
            </a:endParaRPr>
          </a:p>
        </p:txBody>
      </p:sp>
      <p:pic>
        <p:nvPicPr>
          <p:cNvPr id="5" name="图片 4" descr="000"/>
          <p:cNvPicPr>
            <a:picLocks noChangeAspect="1"/>
          </p:cNvPicPr>
          <p:nvPr/>
        </p:nvPicPr>
        <p:blipFill>
          <a:blip r:embed="rId3" cstate="print"/>
          <a:stretch>
            <a:fillRect/>
          </a:stretch>
        </p:blipFill>
        <p:spPr>
          <a:xfrm>
            <a:off x="370840" y="1856740"/>
            <a:ext cx="5935345" cy="381127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67010" cy="534098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5080" y="32385"/>
            <a:ext cx="3432175"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pPr eaLnBrk="1" hangingPunct="1"/>
            <a:r>
              <a:rPr lang="zh-CN" altLang="en-US" sz="2800" b="1" dirty="0">
                <a:solidFill>
                  <a:srgbClr val="EFEFEF"/>
                </a:solidFill>
                <a:latin typeface="楷体" panose="02010609060101010101" pitchFamily="49" charset="-122"/>
                <a:ea typeface="楷体" panose="02010609060101010101" pitchFamily="49" charset="-122"/>
                <a:cs typeface="+mj-cs"/>
                <a:sym typeface="+mn-ea"/>
              </a:rPr>
              <a:t>报销票据粘贴要求</a:t>
            </a:r>
            <a:r>
              <a:rPr lang="zh-CN" altLang="en-US" sz="2800" dirty="0">
                <a:solidFill>
                  <a:srgbClr val="EFEFEF"/>
                </a:solidFill>
                <a:latin typeface="楷体" panose="02010609060101010101" pitchFamily="49" charset="-122"/>
                <a:ea typeface="楷体" panose="02010609060101010101" pitchFamily="49" charset="-122"/>
                <a:cs typeface="+mj-cs"/>
                <a:sym typeface="+mn-ea"/>
              </a:rPr>
              <a:t>：</a:t>
            </a:r>
            <a:endParaRPr lang="zh-CN" altLang="en-US" sz="2800" b="1" dirty="0">
              <a:solidFill>
                <a:srgbClr val="EFEFEF"/>
              </a:solidFill>
              <a:latin typeface="楷体" panose="02010609060101010101" pitchFamily="49" charset="-122"/>
              <a:ea typeface="楷体" panose="02010609060101010101" pitchFamily="49" charset="-122"/>
              <a:cs typeface="+mj-cs"/>
              <a:sym typeface="+mn-ea"/>
            </a:endParaRPr>
          </a:p>
        </p:txBody>
      </p:sp>
      <p:sp>
        <p:nvSpPr>
          <p:cNvPr id="5" name="文本框 4"/>
          <p:cNvSpPr txBox="1"/>
          <p:nvPr/>
        </p:nvSpPr>
        <p:spPr>
          <a:xfrm>
            <a:off x="1685925" y="1177925"/>
            <a:ext cx="9627870" cy="4909036"/>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    </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经济事项发生取得的报销票据在事项完成后及时办理报销手续，按次报销，一次提供所有报销票据。</a:t>
            </a:r>
            <a:endParaRPr kumimoji="0" lang="zh-CN" altLang="en-US"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   为了便于核算，提高工作效率，最好将票据按照支付内容归类粘贴，使核算内容更为清晰、准确。在粘贴票据时需注意：</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票据应</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分类</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粘贴</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分类为</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差旅费（国际旅费）、会议费、培训费、学校内部经费划转报销、购买商品及服务支付报销</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等，按照这些分类进行粘贴并填报网上预约单（报销单）进行报销。每种类别的发票中属于不同类型的发票，需要分开粘贴。当同类票据较多时可换页粘贴。</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同类票据粘贴要求</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为加快报账速度，请将</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同类票据</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按照</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左上角对齐</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金额从小到大粘贴</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相同金额票据</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应粘贴在同一组，不同金额票据，分组粘贴。</a:t>
            </a:r>
            <a:endParaRPr lang="zh-CN" altLang="en-US" sz="2400" dirty="0">
              <a:latin typeface="+mn-ea"/>
              <a:cs typeface="+mn-ea"/>
              <a:sym typeface="+mn-ea"/>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4566285"/>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p:cNvSpPr txBox="1"/>
          <p:nvPr/>
        </p:nvSpPr>
        <p:spPr>
          <a:xfrm>
            <a:off x="1685925" y="1177925"/>
            <a:ext cx="9627870" cy="446276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3.</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差旅费票据粘贴要求</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报销差旅费</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时，城市间交通费</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如：飞机票、长途大巴票、火车票、过路费票等，请按照</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出差的时间顺序</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和</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途径地的顺序</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进行粘贴，以便计算出差天</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数，</a:t>
            </a:r>
            <a:r>
              <a:rPr lang="zh-CN" altLang="en-US" sz="2400" b="1" dirty="0" smtClean="0">
                <a:latin typeface="仿宋_GB2312" panose="02010609030101010101" pitchFamily="49" charset="-122"/>
                <a:ea typeface="仿宋_GB2312" panose="02010609030101010101" pitchFamily="49" charset="-122"/>
                <a:cs typeface="华文新魏" panose="02010800040101010101" pitchFamily="2" charset="-122"/>
                <a:sym typeface="+mn-ea"/>
              </a:rPr>
              <a:t>核实补助</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4.</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其他票据粘贴要求</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其他票据粘贴时，</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应阶梯状在粘贴单左上角平均粘贴</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，不要过于密集，尤其同类票据数量较大时（如市内交通费等），每张粘贴单粘贴的票据最好不要超过</a:t>
            </a: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20</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张，以免附件过厚，会计凭证无法装订。</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应使用</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胶水粘贴</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票据，粘贴后的票据不应超出粘贴单。应确保</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每张票据必须牢牢站在粘贴单</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上</a:t>
            </a: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以防丢失，同时应保证票面内容可见，如</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金额、日期、印章</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等。</a:t>
            </a:r>
            <a:endParaRPr lang="zh-CN" altLang="en-US" sz="2400" dirty="0">
              <a:latin typeface="+mn-ea"/>
              <a:cs typeface="+mn-ea"/>
              <a:sym typeface="+mn-ea"/>
            </a:endParaRPr>
          </a:p>
        </p:txBody>
      </p:sp>
      <p:sp>
        <p:nvSpPr>
          <p:cNvPr id="6" name="文本框 209"/>
          <p:cNvSpPr txBox="1"/>
          <p:nvPr/>
        </p:nvSpPr>
        <p:spPr>
          <a:xfrm>
            <a:off x="5080" y="32385"/>
            <a:ext cx="3432175"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pPr eaLnBrk="1" hangingPunct="1"/>
            <a:r>
              <a:rPr lang="zh-CN" altLang="en-US" sz="2800" b="1" dirty="0">
                <a:solidFill>
                  <a:srgbClr val="EFEFEF"/>
                </a:solidFill>
                <a:latin typeface="楷体" panose="02010609060101010101" pitchFamily="49" charset="-122"/>
                <a:ea typeface="楷体" panose="02010609060101010101" pitchFamily="49" charset="-122"/>
                <a:cs typeface="+mj-cs"/>
                <a:sym typeface="+mn-ea"/>
              </a:rPr>
              <a:t>报销票据粘贴要求</a:t>
            </a:r>
            <a:r>
              <a:rPr lang="zh-CN" altLang="en-US" sz="2800" dirty="0">
                <a:solidFill>
                  <a:srgbClr val="EFEFEF"/>
                </a:solidFill>
                <a:latin typeface="楷体" panose="02010609060101010101" pitchFamily="49" charset="-122"/>
                <a:ea typeface="楷体" panose="02010609060101010101" pitchFamily="49" charset="-122"/>
                <a:cs typeface="+mj-cs"/>
                <a:sym typeface="+mn-ea"/>
              </a:rPr>
              <a:t>：</a:t>
            </a:r>
            <a:endParaRPr lang="zh-CN" altLang="en-US" sz="2800" b="1" dirty="0">
              <a:solidFill>
                <a:srgbClr val="EFEFEF"/>
              </a:solidFill>
              <a:latin typeface="楷体" panose="02010609060101010101" pitchFamily="49" charset="-122"/>
              <a:ea typeface="楷体" panose="02010609060101010101" pitchFamily="49" charset="-122"/>
              <a:cs typeface="+mj-cs"/>
              <a:sym typeface="+mn-ea"/>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4566285"/>
        </p:xfrm>
        <a:graphic>
          <a:graphicData uri="http://schemas.openxmlformats.org/drawingml/2006/chart">
            <c:chart xmlns:c="http://schemas.openxmlformats.org/drawingml/2006/chart" xmlns:r="http://schemas.openxmlformats.org/officeDocument/2006/relationships" r:id="rId2"/>
          </a:graphicData>
        </a:graphic>
      </p:graphicFrame>
      <p:sp>
        <p:nvSpPr>
          <p:cNvPr id="5" name="文本框 4"/>
          <p:cNvSpPr txBox="1"/>
          <p:nvPr/>
        </p:nvSpPr>
        <p:spPr>
          <a:xfrm>
            <a:off x="1685925" y="1177925"/>
            <a:ext cx="9627870" cy="424731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5.</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粘贴单的使用与填写</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1</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）使用要求</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 </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同类票据数量较大</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时（如市内交通费等），每张粘贴单粘贴的票据最好不要超过</a:t>
            </a: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20</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张，以免附件过厚，会计凭证无法装订票据。票据在粘贴单上分布平均，整齐、美观、平整。</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r>
              <a:rPr lang="en-US" altLang="zh-CN"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2</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）填写说明</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在粘贴单空白处，注明</a:t>
            </a:r>
            <a:r>
              <a:rPr lang="zh-CN" altLang="en-US" sz="2400" b="1" noProof="0" dirty="0" smtClean="0">
                <a:ln>
                  <a:noFill/>
                </a:ln>
                <a:solidFill>
                  <a:srgbClr val="FF0000"/>
                </a:solidFill>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本发票内容（如住宿费等）、发票金额和发票张数</a:t>
            </a: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张数的计算。按粘贴单上从外部取得票据的自然张数填写。</a:t>
            </a:r>
            <a:endParaRPr kumimoji="0" lang="en-US" altLang="zh-CN" sz="2400" b="1" i="0" u="none" strike="noStrike" kern="1200" cap="none" spc="0" normalizeH="0" baseline="0" noProof="0" dirty="0" smtClean="0">
              <a:ln>
                <a:noFill/>
              </a:ln>
              <a:solidFill>
                <a:schemeClr val="tx1"/>
              </a:solidFill>
              <a:effectLst/>
              <a:uLnTx/>
              <a:uFillTx/>
              <a:latin typeface="仿宋_GB2312" panose="02010609030101010101" pitchFamily="49" charset="-122"/>
              <a:ea typeface="仿宋_GB2312" panose="02010609030101010101" pitchFamily="49" charset="-122"/>
              <a:cs typeface="华文新魏" panose="02010800040101010101" pitchFamily="2" charset="-122"/>
            </a:endParaRPr>
          </a:p>
          <a:p>
            <a:pPr marL="0" marR="0" lvl="0" indent="0" algn="l" defTabSz="914400" rtl="0" eaLnBrk="1" fontAlgn="base" latinLnBrk="0" hangingPunct="1">
              <a:lnSpc>
                <a:spcPct val="100000"/>
              </a:lnSpc>
              <a:spcBef>
                <a:spcPts val="60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仿宋_GB2312" panose="02010609030101010101" pitchFamily="49" charset="-122"/>
                <a:ea typeface="仿宋_GB2312" panose="02010609030101010101" pitchFamily="49" charset="-122"/>
                <a:cs typeface="华文新魏" panose="02010800040101010101" pitchFamily="2" charset="-122"/>
                <a:sym typeface="+mn-ea"/>
              </a:rPr>
              <a:t>金额的计算。按粘贴单上从外部取得票据的金额合计计算。</a:t>
            </a:r>
            <a:endParaRPr lang="zh-CN" altLang="en-US" sz="2400" dirty="0">
              <a:latin typeface="+mn-ea"/>
              <a:cs typeface="+mn-ea"/>
              <a:sym typeface="+mn-ea"/>
            </a:endParaRPr>
          </a:p>
        </p:txBody>
      </p:sp>
      <p:sp>
        <p:nvSpPr>
          <p:cNvPr id="6" name="文本框 209"/>
          <p:cNvSpPr txBox="1"/>
          <p:nvPr/>
        </p:nvSpPr>
        <p:spPr>
          <a:xfrm>
            <a:off x="5080" y="32385"/>
            <a:ext cx="3432175" cy="521970"/>
          </a:xfrm>
          <a:prstGeom prst="rect">
            <a:avLst/>
          </a:prstGeom>
          <a:solidFill>
            <a:srgbClr val="D1AA73"/>
          </a:solidFill>
          <a:effectLst>
            <a:outerShdw blurRad="25400" algn="ctr" rotWithShape="0">
              <a:schemeClr val="tx1">
                <a:alpha val="40000"/>
              </a:schemeClr>
            </a:outerShdw>
          </a:effectLst>
        </p:spPr>
        <p:txBody>
          <a:bodyPr wrap="square" rtlCol="0">
            <a:spAutoFit/>
          </a:bodyPr>
          <a:lstStyle/>
          <a:p>
            <a:pPr eaLnBrk="1" hangingPunct="1"/>
            <a:r>
              <a:rPr lang="zh-CN" altLang="en-US" sz="2800" b="1" dirty="0">
                <a:solidFill>
                  <a:srgbClr val="EFEFEF"/>
                </a:solidFill>
                <a:latin typeface="楷体" panose="02010609060101010101" pitchFamily="49" charset="-122"/>
                <a:ea typeface="楷体" panose="02010609060101010101" pitchFamily="49" charset="-122"/>
                <a:cs typeface="+mj-cs"/>
                <a:sym typeface="+mn-ea"/>
              </a:rPr>
              <a:t>报销票据粘贴要求</a:t>
            </a:r>
            <a:r>
              <a:rPr lang="zh-CN" altLang="en-US" sz="2800" dirty="0">
                <a:solidFill>
                  <a:srgbClr val="EFEFEF"/>
                </a:solidFill>
                <a:latin typeface="楷体" panose="02010609060101010101" pitchFamily="49" charset="-122"/>
                <a:ea typeface="楷体" panose="02010609060101010101" pitchFamily="49" charset="-122"/>
                <a:cs typeface="+mj-cs"/>
                <a:sym typeface="+mn-ea"/>
              </a:rPr>
              <a:t>：</a:t>
            </a:r>
            <a:endParaRPr lang="zh-CN" altLang="en-US" sz="2800" b="1" dirty="0">
              <a:solidFill>
                <a:srgbClr val="EFEFEF"/>
              </a:solidFill>
              <a:latin typeface="楷体" panose="02010609060101010101" pitchFamily="49" charset="-122"/>
              <a:ea typeface="楷体" panose="02010609060101010101" pitchFamily="49" charset="-122"/>
              <a:cs typeface="+mj-cs"/>
              <a:sym typeface="+mn-ea"/>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81990"/>
            <a:ext cx="12185015" cy="616077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46355" y="723265"/>
          <a:ext cx="6746240" cy="611949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4138295"/>
          </a:xfrm>
          <a:prstGeom prst="rect">
            <a:avLst/>
          </a:prstGeom>
        </p:spPr>
        <p:txBody>
          <a:bodyPr wrap="square">
            <a:spAutoFit/>
          </a:bodyPr>
          <a:lstStyle/>
          <a:p>
            <a:pPr defTabSz="914400">
              <a:lnSpc>
                <a:spcPct val="150000"/>
              </a:lnSpc>
            </a:pPr>
            <a:endParaRPr lang="zh-CN" altLang="zh-CN" sz="3600" b="1" dirty="0" smtClean="0">
              <a:solidFill>
                <a:schemeClr val="bg1"/>
              </a:solidFill>
              <a:latin typeface="+mn-ea"/>
              <a:sym typeface="+mn-ea"/>
            </a:endParaRPr>
          </a:p>
          <a:p>
            <a:pPr defTabSz="914400">
              <a:lnSpc>
                <a:spcPct val="150000"/>
              </a:lnSpc>
            </a:pPr>
            <a:r>
              <a:rPr lang="zh-CN" altLang="zh-CN" sz="3600" b="1" dirty="0" smtClean="0">
                <a:solidFill>
                  <a:schemeClr val="bg1"/>
                </a:solidFill>
                <a:latin typeface="+mn-ea"/>
                <a:sym typeface="+mn-ea"/>
              </a:rPr>
              <a:t>注意事项：</a:t>
            </a:r>
            <a:endParaRPr kumimoji="0" lang="zh-CN" altLang="zh-CN" sz="2000" b="1" i="0" u="none" strike="noStrike" kern="1200" cap="none" spc="0" normalizeH="0" baseline="0" dirty="0" smtClean="0">
              <a:solidFill>
                <a:schemeClr val="bg1"/>
              </a:solidFill>
              <a:latin typeface="+mn-ea"/>
              <a:ea typeface="+mn-ea"/>
            </a:endParaRPr>
          </a:p>
          <a:p>
            <a:pPr marR="0" lvl="0" indent="0" algn="l" defTabSz="914400" rtl="0" eaLnBrk="1" fontAlgn="auto" latinLnBrk="0" hangingPunct="1">
              <a:lnSpc>
                <a:spcPct val="100000"/>
              </a:lnSpc>
              <a:spcBef>
                <a:spcPts val="600"/>
              </a:spcBef>
              <a:spcAft>
                <a:spcPts val="0"/>
              </a:spcAft>
              <a:buClr>
                <a:schemeClr val="accent1"/>
              </a:buClr>
              <a:buSzPct val="76000"/>
              <a:buFont typeface="Wingdings 3" panose="05040102010807070707" pitchFamily="18" charset="2"/>
              <a:buNone/>
              <a:defRPr/>
            </a:pPr>
            <a:r>
              <a:rPr lang="zh-CN" altLang="zh-CN" sz="2800" b="1" dirty="0" smtClean="0">
                <a:solidFill>
                  <a:schemeClr val="bg1"/>
                </a:solidFill>
                <a:latin typeface="+mn-ea"/>
                <a:sym typeface="+mn-ea"/>
              </a:rPr>
              <a:t>1. 对于定额发票：报销经办人要注明经济业务内容。</a:t>
            </a:r>
            <a:endParaRPr kumimoji="0" lang="zh-CN" altLang="zh-CN" sz="2800" b="1" i="0" u="none" strike="noStrike" kern="1200" cap="none" spc="0" normalizeH="0" baseline="0" dirty="0" smtClean="0">
              <a:solidFill>
                <a:schemeClr val="bg1"/>
              </a:solidFill>
              <a:latin typeface="+mn-ea"/>
              <a:ea typeface="+mn-ea"/>
            </a:endParaRPr>
          </a:p>
          <a:p>
            <a:pPr marR="0" lvl="0" indent="0" algn="l" defTabSz="914400" rtl="0" eaLnBrk="1" fontAlgn="auto" latinLnBrk="0" hangingPunct="1">
              <a:lnSpc>
                <a:spcPct val="100000"/>
              </a:lnSpc>
              <a:spcBef>
                <a:spcPts val="600"/>
              </a:spcBef>
              <a:spcAft>
                <a:spcPts val="0"/>
              </a:spcAft>
              <a:buClr>
                <a:schemeClr val="accent1"/>
              </a:buClr>
              <a:buSzPct val="76000"/>
              <a:buFont typeface="Wingdings 3" panose="05040102010807070707" pitchFamily="18" charset="2"/>
              <a:buNone/>
              <a:defRPr/>
            </a:pPr>
            <a:r>
              <a:rPr lang="zh-CN" altLang="zh-CN" sz="2800" b="1" dirty="0" smtClean="0">
                <a:solidFill>
                  <a:schemeClr val="bg1"/>
                </a:solidFill>
                <a:latin typeface="+mn-ea"/>
                <a:sym typeface="+mn-ea"/>
              </a:rPr>
              <a:t>2. 同类发票按金额大小分类粘贴并计算金额。</a:t>
            </a:r>
            <a:endParaRPr kumimoji="0" lang="zh-CN" altLang="zh-CN" sz="2800" b="1" i="0" u="none" strike="noStrike" kern="1200" cap="none" spc="0" normalizeH="0" baseline="0" dirty="0" smtClean="0">
              <a:solidFill>
                <a:schemeClr val="bg1"/>
              </a:solidFill>
              <a:latin typeface="+mn-ea"/>
              <a:ea typeface="+mn-ea"/>
            </a:endParaRPr>
          </a:p>
          <a:p>
            <a:pPr marR="0" lvl="0" indent="0" algn="l" defTabSz="914400" rtl="0" eaLnBrk="1" fontAlgn="auto" latinLnBrk="0" hangingPunct="1">
              <a:lnSpc>
                <a:spcPct val="100000"/>
              </a:lnSpc>
              <a:spcBef>
                <a:spcPts val="600"/>
              </a:spcBef>
              <a:spcAft>
                <a:spcPts val="0"/>
              </a:spcAft>
              <a:buClr>
                <a:schemeClr val="accent1"/>
              </a:buClr>
              <a:buSzPct val="76000"/>
              <a:buFont typeface="Wingdings 3" panose="05040102010807070707" pitchFamily="18" charset="2"/>
              <a:buNone/>
              <a:defRPr/>
            </a:pPr>
            <a:r>
              <a:rPr lang="zh-CN" altLang="zh-CN" sz="2800" b="1" dirty="0" smtClean="0">
                <a:solidFill>
                  <a:schemeClr val="bg1"/>
                </a:solidFill>
                <a:latin typeface="+mn-ea"/>
                <a:sym typeface="+mn-ea"/>
              </a:rPr>
              <a:t>3. 汇总本页发票张数、金额。</a:t>
            </a:r>
            <a:endParaRPr lang="zh-CN" altLang="zh-CN" sz="2800" b="1" dirty="0" smtClean="0">
              <a:solidFill>
                <a:schemeClr val="bg1"/>
              </a:solidFill>
              <a:latin typeface="+mn-ea"/>
            </a:endParaRPr>
          </a:p>
        </p:txBody>
      </p:sp>
      <p:sp>
        <p:nvSpPr>
          <p:cNvPr id="4" name="文本框 209"/>
          <p:cNvSpPr txBox="1"/>
          <p:nvPr/>
        </p:nvSpPr>
        <p:spPr>
          <a:xfrm>
            <a:off x="124014" y="95693"/>
            <a:ext cx="5476875"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报销票据粘贴要求-注意事项举例</a:t>
            </a:r>
            <a:r>
              <a:rPr lang="en-US" altLang="zh-CN" sz="2800" b="1" dirty="0" smtClean="0">
                <a:solidFill>
                  <a:schemeClr val="bg1"/>
                </a:solidFill>
                <a:sym typeface="+mn-ea"/>
              </a:rPr>
              <a:t>1</a:t>
            </a:r>
            <a:endParaRPr lang="en-US" altLang="zh-CN" sz="2800" b="1" dirty="0" smtClean="0">
              <a:solidFill>
                <a:schemeClr val="bg1"/>
              </a:solidFill>
              <a:latin typeface="+mn-ea"/>
              <a:sym typeface="+mn-ea"/>
            </a:endParaRPr>
          </a:p>
        </p:txBody>
      </p:sp>
      <p:pic>
        <p:nvPicPr>
          <p:cNvPr id="99330" name="内容占位符 4"/>
          <p:cNvPicPr>
            <a:picLocks noGrp="1" noChangeAspect="1"/>
          </p:cNvPicPr>
          <p:nvPr/>
        </p:nvPicPr>
        <p:blipFill>
          <a:blip r:embed="rId3" cstate="print"/>
          <a:stretch>
            <a:fillRect/>
          </a:stretch>
        </p:blipFill>
        <p:spPr>
          <a:xfrm>
            <a:off x="544195" y="1571625"/>
            <a:ext cx="5409565" cy="438086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681990"/>
            <a:ext cx="12185015" cy="616077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46355" y="723265"/>
          <a:ext cx="6746240" cy="611949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4492625"/>
          </a:xfrm>
          <a:prstGeom prst="rect">
            <a:avLst/>
          </a:prstGeom>
        </p:spPr>
        <p:txBody>
          <a:bodyPr wrap="square">
            <a:spAutoFit/>
          </a:bodyPr>
          <a:lstStyle/>
          <a:p>
            <a:pPr defTabSz="914400">
              <a:lnSpc>
                <a:spcPct val="150000"/>
              </a:lnSpc>
            </a:pPr>
            <a:endParaRPr lang="zh-CN" altLang="zh-CN" sz="3600" b="1" dirty="0" smtClean="0">
              <a:solidFill>
                <a:schemeClr val="bg1"/>
              </a:solidFill>
              <a:latin typeface="+mn-ea"/>
              <a:sym typeface="+mn-ea"/>
            </a:endParaRPr>
          </a:p>
          <a:p>
            <a:pPr defTabSz="914400">
              <a:lnSpc>
                <a:spcPct val="150000"/>
              </a:lnSpc>
            </a:pPr>
            <a:r>
              <a:rPr lang="zh-CN" altLang="zh-CN" sz="3600" b="1" dirty="0" smtClean="0">
                <a:solidFill>
                  <a:schemeClr val="bg1"/>
                </a:solidFill>
                <a:latin typeface="+mn-ea"/>
                <a:sym typeface="+mn-ea"/>
              </a:rPr>
              <a:t>注意事项：</a:t>
            </a:r>
            <a:endParaRPr kumimoji="0" lang="zh-CN" altLang="zh-CN" sz="2000" b="1" i="0" u="none" strike="noStrike" kern="1200" cap="none" spc="0" normalizeH="0" baseline="0" dirty="0" smtClean="0">
              <a:solidFill>
                <a:schemeClr val="bg1"/>
              </a:solidFill>
              <a:latin typeface="+mn-ea"/>
              <a:ea typeface="+mn-ea"/>
            </a:endParaRPr>
          </a:p>
          <a:p>
            <a:pPr marR="0" lvl="0" indent="0" algn="l" defTabSz="914400" rtl="0" eaLnBrk="1" fontAlgn="auto" latinLnBrk="0" hangingPunct="1">
              <a:lnSpc>
                <a:spcPct val="100000"/>
              </a:lnSpc>
              <a:spcBef>
                <a:spcPts val="600"/>
              </a:spcBef>
              <a:spcAft>
                <a:spcPts val="0"/>
              </a:spcAft>
              <a:buClr>
                <a:schemeClr val="accent1"/>
              </a:buClr>
              <a:buSzPct val="76000"/>
              <a:buFont typeface="Wingdings 3" panose="05040102010807070707" pitchFamily="18" charset="2"/>
              <a:buNone/>
              <a:defRPr/>
            </a:pPr>
            <a:r>
              <a:rPr lang="zh-CN" altLang="zh-CN" sz="2800" b="1" dirty="0" smtClean="0">
                <a:solidFill>
                  <a:schemeClr val="bg1"/>
                </a:solidFill>
                <a:latin typeface="+mn-ea"/>
                <a:sym typeface="+mn-ea"/>
              </a:rPr>
              <a:t>1.使用液体胶水粘贴票据。</a:t>
            </a:r>
            <a:endParaRPr kumimoji="0" lang="zh-CN" altLang="zh-CN" sz="2800" b="1" i="0" u="none" strike="noStrike" kern="1200" cap="none" spc="0" normalizeH="0" baseline="0" dirty="0" smtClean="0">
              <a:solidFill>
                <a:schemeClr val="bg1"/>
              </a:solidFill>
              <a:latin typeface="+mn-ea"/>
              <a:ea typeface="+mn-ea"/>
            </a:endParaRPr>
          </a:p>
          <a:p>
            <a:pPr marR="0" lvl="0" indent="0" algn="l" defTabSz="914400" rtl="0" eaLnBrk="1" fontAlgn="auto" latinLnBrk="0" hangingPunct="1">
              <a:lnSpc>
                <a:spcPct val="100000"/>
              </a:lnSpc>
              <a:spcBef>
                <a:spcPts val="600"/>
              </a:spcBef>
              <a:spcAft>
                <a:spcPts val="0"/>
              </a:spcAft>
              <a:buClr>
                <a:schemeClr val="accent1"/>
              </a:buClr>
              <a:buSzPct val="76000"/>
              <a:buFont typeface="Wingdings 3" panose="05040102010807070707" pitchFamily="18" charset="2"/>
              <a:buNone/>
              <a:defRPr/>
            </a:pPr>
            <a:r>
              <a:rPr lang="zh-CN" altLang="zh-CN" sz="2800" b="1" dirty="0" smtClean="0">
                <a:solidFill>
                  <a:schemeClr val="bg1"/>
                </a:solidFill>
                <a:latin typeface="+mn-ea"/>
                <a:sym typeface="+mn-ea"/>
              </a:rPr>
              <a:t>2.应确保每张票据必须牢牢站在粘贴单上，严禁票据与票据相互粘贴，以防丢失。同时应保证票面内容可见，如金额、日期、印章等。</a:t>
            </a:r>
            <a:endParaRPr lang="zh-CN" altLang="zh-CN" sz="2800" b="1" dirty="0" smtClean="0">
              <a:solidFill>
                <a:schemeClr val="bg1"/>
              </a:solidFill>
              <a:latin typeface="+mn-ea"/>
            </a:endParaRPr>
          </a:p>
        </p:txBody>
      </p:sp>
      <p:sp>
        <p:nvSpPr>
          <p:cNvPr id="4" name="文本框 209"/>
          <p:cNvSpPr txBox="1"/>
          <p:nvPr/>
        </p:nvSpPr>
        <p:spPr>
          <a:xfrm>
            <a:off x="124014" y="95693"/>
            <a:ext cx="5476875"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报销票据粘贴要求-注意事项举例</a:t>
            </a:r>
            <a:r>
              <a:rPr lang="en-US" altLang="zh-CN" sz="2800" b="1" dirty="0" smtClean="0">
                <a:solidFill>
                  <a:schemeClr val="bg1"/>
                </a:solidFill>
                <a:sym typeface="+mn-ea"/>
              </a:rPr>
              <a:t>2</a:t>
            </a:r>
            <a:endParaRPr lang="zh-CN" altLang="en-US" sz="2800" b="1" dirty="0" smtClean="0">
              <a:solidFill>
                <a:schemeClr val="bg1"/>
              </a:solidFill>
              <a:latin typeface="+mn-ea"/>
              <a:sym typeface="+mn-ea"/>
            </a:endParaRPr>
          </a:p>
        </p:txBody>
      </p:sp>
      <p:pic>
        <p:nvPicPr>
          <p:cNvPr id="100354" name="内容占位符 4"/>
          <p:cNvPicPr>
            <a:picLocks noGrp="1" noChangeAspect="1"/>
          </p:cNvPicPr>
          <p:nvPr/>
        </p:nvPicPr>
        <p:blipFill>
          <a:blip r:embed="rId3" cstate="print"/>
          <a:stretch>
            <a:fillRect/>
          </a:stretch>
        </p:blipFill>
        <p:spPr>
          <a:xfrm>
            <a:off x="347345" y="1982470"/>
            <a:ext cx="6142990" cy="3251200"/>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3175" y="681990"/>
            <a:ext cx="12185015" cy="6160770"/>
          </a:xfrm>
          <a:prstGeom prst="rect">
            <a:avLst/>
          </a:prstGeom>
          <a:solidFill>
            <a:srgbClr val="534C49"/>
          </a:solidFill>
          <a:ln>
            <a:solidFill>
              <a:srgbClr val="D1AA7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12" name="图表 11"/>
          <p:cNvGraphicFramePr/>
          <p:nvPr/>
        </p:nvGraphicFramePr>
        <p:xfrm>
          <a:off x="-46355" y="723265"/>
          <a:ext cx="6746240" cy="6119495"/>
        </p:xfrm>
        <a:graphic>
          <a:graphicData uri="http://schemas.openxmlformats.org/drawingml/2006/chart">
            <c:chart xmlns:c="http://schemas.openxmlformats.org/drawingml/2006/chart" xmlns:r="http://schemas.openxmlformats.org/officeDocument/2006/relationships" r:id="rId2"/>
          </a:graphicData>
        </a:graphic>
      </p:graphicFrame>
      <p:sp>
        <p:nvSpPr>
          <p:cNvPr id="13" name="矩形 12"/>
          <p:cNvSpPr/>
          <p:nvPr/>
        </p:nvSpPr>
        <p:spPr>
          <a:xfrm>
            <a:off x="6832600" y="772795"/>
            <a:ext cx="5240655" cy="2245360"/>
          </a:xfrm>
          <a:prstGeom prst="rect">
            <a:avLst/>
          </a:prstGeom>
        </p:spPr>
        <p:txBody>
          <a:bodyPr wrap="square">
            <a:spAutoFit/>
          </a:bodyPr>
          <a:lstStyle/>
          <a:p>
            <a:pPr defTabSz="914400">
              <a:lnSpc>
                <a:spcPct val="150000"/>
              </a:lnSpc>
            </a:pPr>
            <a:endParaRPr lang="zh-CN" altLang="zh-CN" sz="3600" b="1" dirty="0" smtClean="0">
              <a:solidFill>
                <a:schemeClr val="bg1"/>
              </a:solidFill>
              <a:latin typeface="+mn-ea"/>
              <a:sym typeface="+mn-ea"/>
            </a:endParaRPr>
          </a:p>
          <a:p>
            <a:pPr defTabSz="914400">
              <a:lnSpc>
                <a:spcPct val="150000"/>
              </a:lnSpc>
            </a:pPr>
            <a:r>
              <a:rPr lang="zh-CN" altLang="zh-CN" sz="3600" b="1" dirty="0" smtClean="0">
                <a:solidFill>
                  <a:schemeClr val="bg1"/>
                </a:solidFill>
                <a:latin typeface="+mn-ea"/>
                <a:sym typeface="+mn-ea"/>
              </a:rPr>
              <a:t>注意事项：</a:t>
            </a:r>
            <a:endParaRPr kumimoji="0" lang="zh-CN" altLang="zh-CN" sz="2000" b="1" i="0" u="none" strike="noStrike" kern="1200" cap="none" spc="0" normalizeH="0" baseline="0" dirty="0" smtClean="0">
              <a:solidFill>
                <a:schemeClr val="bg1"/>
              </a:solidFill>
              <a:latin typeface="+mn-ea"/>
              <a:ea typeface="+mn-ea"/>
            </a:endParaRPr>
          </a:p>
          <a:p>
            <a:pPr marL="0" indent="0" algn="ctr" eaLnBrk="1" hangingPunct="1">
              <a:buFont typeface="Arial" panose="020B0604020202020204" pitchFamily="34" charset="0"/>
              <a:buNone/>
            </a:pPr>
            <a:r>
              <a:rPr lang="zh-CN" altLang="zh-CN" sz="3200" b="1" dirty="0" smtClean="0">
                <a:solidFill>
                  <a:schemeClr val="bg1"/>
                </a:solidFill>
                <a:latin typeface="+mn-ea"/>
                <a:sym typeface="+mn-ea"/>
              </a:rPr>
              <a:t>报销单据呈鱼鳞状顺序粘贴</a:t>
            </a:r>
            <a:endParaRPr lang="zh-CN" altLang="zh-CN" sz="3200" b="1" dirty="0" smtClean="0">
              <a:solidFill>
                <a:schemeClr val="bg1"/>
              </a:solidFill>
              <a:latin typeface="+mn-ea"/>
            </a:endParaRPr>
          </a:p>
        </p:txBody>
      </p:sp>
      <p:sp>
        <p:nvSpPr>
          <p:cNvPr id="4" name="文本框 209"/>
          <p:cNvSpPr txBox="1"/>
          <p:nvPr/>
        </p:nvSpPr>
        <p:spPr>
          <a:xfrm>
            <a:off x="124014" y="95693"/>
            <a:ext cx="5476875"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zh-CN" sz="2800" b="1" dirty="0" smtClean="0">
                <a:solidFill>
                  <a:schemeClr val="bg1"/>
                </a:solidFill>
                <a:sym typeface="+mn-ea"/>
              </a:rPr>
              <a:t>报销票据粘贴要求-注意事项举例</a:t>
            </a:r>
            <a:r>
              <a:rPr lang="en-US" altLang="zh-CN" sz="2800" b="1" dirty="0" smtClean="0">
                <a:solidFill>
                  <a:schemeClr val="bg1"/>
                </a:solidFill>
                <a:sym typeface="+mn-ea"/>
              </a:rPr>
              <a:t>2</a:t>
            </a:r>
            <a:endParaRPr lang="zh-CN" altLang="en-US" sz="2800" b="1" dirty="0" smtClean="0">
              <a:solidFill>
                <a:schemeClr val="bg1"/>
              </a:solidFill>
              <a:latin typeface="+mn-ea"/>
              <a:sym typeface="+mn-ea"/>
            </a:endParaRPr>
          </a:p>
        </p:txBody>
      </p:sp>
      <p:pic>
        <p:nvPicPr>
          <p:cNvPr id="101378" name="内容占位符 4"/>
          <p:cNvPicPr>
            <a:picLocks noGrp="1" noChangeAspect="1"/>
          </p:cNvPicPr>
          <p:nvPr/>
        </p:nvPicPr>
        <p:blipFill>
          <a:blip r:embed="rId3" cstate="print"/>
          <a:stretch>
            <a:fillRect/>
          </a:stretch>
        </p:blipFill>
        <p:spPr>
          <a:xfrm>
            <a:off x="158750" y="1513205"/>
            <a:ext cx="3251200" cy="2155825"/>
          </a:xfrm>
          <a:prstGeom prst="rect">
            <a:avLst/>
          </a:prstGeom>
          <a:noFill/>
          <a:ln w="9525">
            <a:noFill/>
          </a:ln>
        </p:spPr>
      </p:pic>
      <p:pic>
        <p:nvPicPr>
          <p:cNvPr id="101380" name="图片 5"/>
          <p:cNvPicPr>
            <a:picLocks noChangeAspect="1"/>
          </p:cNvPicPr>
          <p:nvPr/>
        </p:nvPicPr>
        <p:blipFill>
          <a:blip r:embed="rId4" cstate="print"/>
          <a:stretch>
            <a:fillRect/>
          </a:stretch>
        </p:blipFill>
        <p:spPr>
          <a:xfrm>
            <a:off x="3748088" y="1513205"/>
            <a:ext cx="2916237" cy="2155825"/>
          </a:xfrm>
          <a:prstGeom prst="rect">
            <a:avLst/>
          </a:prstGeom>
          <a:noFill/>
          <a:ln w="9525">
            <a:noFill/>
          </a:ln>
        </p:spPr>
      </p:pic>
      <p:pic>
        <p:nvPicPr>
          <p:cNvPr id="101381" name="图片 6"/>
          <p:cNvPicPr>
            <a:picLocks noChangeAspect="1"/>
          </p:cNvPicPr>
          <p:nvPr/>
        </p:nvPicPr>
        <p:blipFill>
          <a:blip r:embed="rId5" cstate="print"/>
          <a:stretch>
            <a:fillRect/>
          </a:stretch>
        </p:blipFill>
        <p:spPr>
          <a:xfrm>
            <a:off x="158750" y="3669030"/>
            <a:ext cx="3251200" cy="1978025"/>
          </a:xfrm>
          <a:prstGeom prst="rect">
            <a:avLst/>
          </a:prstGeom>
          <a:noFill/>
          <a:ln w="9525">
            <a:noFill/>
          </a:ln>
        </p:spPr>
      </p:pic>
      <p:pic>
        <p:nvPicPr>
          <p:cNvPr id="101382" name="图片 7"/>
          <p:cNvPicPr>
            <a:picLocks noChangeAspect="1"/>
          </p:cNvPicPr>
          <p:nvPr/>
        </p:nvPicPr>
        <p:blipFill>
          <a:blip r:embed="rId6" cstate="print"/>
          <a:stretch>
            <a:fillRect/>
          </a:stretch>
        </p:blipFill>
        <p:spPr>
          <a:xfrm>
            <a:off x="3748088" y="3669030"/>
            <a:ext cx="2916237" cy="1978025"/>
          </a:xfrm>
          <a:prstGeom prst="rect">
            <a:avLst/>
          </a:prstGeom>
          <a:noFill/>
          <a:ln w="9525">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直角三角形 31"/>
          <p:cNvSpPr/>
          <p:nvPr/>
        </p:nvSpPr>
        <p:spPr>
          <a:xfrm rot="10800000" flipH="1">
            <a:off x="384175" y="200024"/>
            <a:ext cx="11807825" cy="6457950"/>
          </a:xfrm>
          <a:prstGeom prst="rtTriangle">
            <a:avLst/>
          </a:prstGeom>
          <a:solidFill>
            <a:srgbClr val="D1AA7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直角三角形 4"/>
          <p:cNvSpPr/>
          <p:nvPr/>
        </p:nvSpPr>
        <p:spPr>
          <a:xfrm flipH="1">
            <a:off x="192086" y="200024"/>
            <a:ext cx="11807825" cy="6457951"/>
          </a:xfrm>
          <a:prstGeom prst="rtTriangle">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p:cNvSpPr txBox="1"/>
          <p:nvPr/>
        </p:nvSpPr>
        <p:spPr>
          <a:xfrm>
            <a:off x="4486909" y="365758"/>
            <a:ext cx="6006919" cy="707886"/>
          </a:xfrm>
          <a:prstGeom prst="rect">
            <a:avLst/>
          </a:prstGeom>
          <a:noFill/>
        </p:spPr>
        <p:txBody>
          <a:bodyPr wrap="square" rtlCol="0">
            <a:spAutoFit/>
          </a:bodyPr>
          <a:lstStyle/>
          <a:p>
            <a:pPr algn="ctr"/>
            <a:r>
              <a:rPr lang="zh-CN" altLang="zh-CN" sz="4000" b="1" dirty="0" smtClean="0">
                <a:solidFill>
                  <a:srgbClr val="FF0000"/>
                </a:solidFill>
                <a:sym typeface="+mn-ea"/>
              </a:rPr>
              <a:t>借款或报销款支付时间</a:t>
            </a:r>
            <a:endParaRPr lang="zh-CN" altLang="en-US" sz="4000" dirty="0">
              <a:solidFill>
                <a:srgbClr val="FF0000"/>
              </a:solidFill>
              <a:latin typeface="张海山锐线体简" panose="02000000000000000000" pitchFamily="2" charset="-122"/>
              <a:ea typeface="张海山锐线体简" panose="02000000000000000000" pitchFamily="2" charset="-122"/>
            </a:endParaRPr>
          </a:p>
        </p:txBody>
      </p:sp>
      <p:sp>
        <p:nvSpPr>
          <p:cNvPr id="38" name="文本框 37"/>
          <p:cNvSpPr txBox="1"/>
          <p:nvPr/>
        </p:nvSpPr>
        <p:spPr>
          <a:xfrm>
            <a:off x="5346519" y="1536791"/>
            <a:ext cx="6019709" cy="4705904"/>
          </a:xfrm>
          <a:prstGeom prst="rect">
            <a:avLst/>
          </a:prstGeom>
          <a:noFill/>
        </p:spPr>
        <p:txBody>
          <a:bodyPr wrap="square" rtlCol="0">
            <a:spAutoFit/>
          </a:bodyPr>
          <a:lstStyle/>
          <a:p>
            <a:pPr marR="0" lvl="0" algn="l" defTabSz="914400" rtl="0" eaLnBrk="1" latinLnBrk="0" hangingPunct="1">
              <a:lnSpc>
                <a:spcPct val="100000"/>
              </a:lnSpc>
              <a:spcBef>
                <a:spcPts val="600"/>
              </a:spcBef>
            </a:pPr>
            <a:r>
              <a:rPr lang="en-US" altLang="zh-CN" sz="3200" b="1" dirty="0" smtClean="0">
                <a:solidFill>
                  <a:schemeClr val="bg1"/>
                </a:solidFill>
                <a:sym typeface="+mn-ea"/>
              </a:rPr>
              <a:t>1.</a:t>
            </a:r>
            <a:r>
              <a:rPr lang="zh-CN" altLang="zh-CN" sz="3200" b="1" dirty="0" smtClean="0">
                <a:solidFill>
                  <a:schemeClr val="bg1"/>
                </a:solidFill>
                <a:sym typeface="+mn-ea"/>
              </a:rPr>
              <a:t>在编人员、特岗人员、长期外聘人员个人收入、其他收入、发放为一月支付一次。（合并计算个人所得税）</a:t>
            </a:r>
            <a:endParaRPr kumimoji="0" lang="zh-CN" altLang="zh-CN" sz="3200" b="1" i="0" u="none" strike="noStrike" kern="1200" cap="none" spc="0" normalizeH="0" baseline="0" dirty="0" smtClean="0">
              <a:solidFill>
                <a:schemeClr val="bg1"/>
              </a:solidFill>
              <a:ea typeface="+mn-ea"/>
            </a:endParaRPr>
          </a:p>
          <a:p>
            <a:pPr marR="0" lvl="0" algn="l" defTabSz="914400" rtl="0" eaLnBrk="1" latinLnBrk="0" hangingPunct="1">
              <a:lnSpc>
                <a:spcPct val="100000"/>
              </a:lnSpc>
              <a:spcBef>
                <a:spcPts val="600"/>
              </a:spcBef>
            </a:pPr>
            <a:r>
              <a:rPr lang="en-US" altLang="zh-CN" sz="3200" b="1" dirty="0" smtClean="0">
                <a:solidFill>
                  <a:schemeClr val="bg1"/>
                </a:solidFill>
                <a:sym typeface="+mn-ea"/>
              </a:rPr>
              <a:t>2.</a:t>
            </a:r>
            <a:r>
              <a:rPr lang="zh-CN" altLang="zh-CN" sz="3200" b="1" dirty="0" smtClean="0">
                <a:solidFill>
                  <a:schemeClr val="bg1"/>
                </a:solidFill>
                <a:sym typeface="+mn-ea"/>
              </a:rPr>
              <a:t>其他人员劳务费：一周打卡一次</a:t>
            </a:r>
            <a:endParaRPr kumimoji="0" lang="zh-CN" altLang="zh-CN" sz="3200" b="1" i="0" u="none" strike="noStrike" kern="1200" cap="none" spc="0" normalizeH="0" baseline="0" dirty="0" smtClean="0">
              <a:solidFill>
                <a:schemeClr val="bg1"/>
              </a:solidFill>
              <a:ea typeface="+mn-ea"/>
            </a:endParaRPr>
          </a:p>
          <a:p>
            <a:pPr marR="0" lvl="0" algn="l" defTabSz="914400" rtl="0" eaLnBrk="1" latinLnBrk="0" hangingPunct="1">
              <a:lnSpc>
                <a:spcPct val="100000"/>
              </a:lnSpc>
              <a:spcBef>
                <a:spcPts val="600"/>
              </a:spcBef>
            </a:pPr>
            <a:r>
              <a:rPr lang="en-US" altLang="zh-CN" sz="3200" b="1" dirty="0" smtClean="0">
                <a:solidFill>
                  <a:schemeClr val="bg1"/>
                </a:solidFill>
                <a:sym typeface="+mn-ea"/>
              </a:rPr>
              <a:t>3.</a:t>
            </a:r>
            <a:r>
              <a:rPr lang="zh-CN" altLang="zh-CN" sz="3200" b="1" dirty="0" smtClean="0">
                <a:solidFill>
                  <a:schemeClr val="bg1"/>
                </a:solidFill>
                <a:sym typeface="+mn-ea"/>
              </a:rPr>
              <a:t>公务卡：一周打卡一次</a:t>
            </a:r>
            <a:endParaRPr kumimoji="0" lang="zh-CN" altLang="zh-CN" sz="3200" b="1" i="0" u="none" strike="noStrike" kern="1200" cap="none" spc="0" normalizeH="0" baseline="0" dirty="0" smtClean="0">
              <a:solidFill>
                <a:schemeClr val="bg1"/>
              </a:solidFill>
              <a:ea typeface="+mn-ea"/>
            </a:endParaRPr>
          </a:p>
          <a:p>
            <a:pPr marR="0" lvl="0" algn="l" defTabSz="914400" rtl="0" eaLnBrk="1" latinLnBrk="0" hangingPunct="1">
              <a:lnSpc>
                <a:spcPct val="100000"/>
              </a:lnSpc>
              <a:spcBef>
                <a:spcPts val="600"/>
              </a:spcBef>
            </a:pPr>
            <a:r>
              <a:rPr lang="en-US" altLang="zh-CN" sz="3200" b="1" dirty="0" smtClean="0">
                <a:solidFill>
                  <a:schemeClr val="bg1"/>
                </a:solidFill>
                <a:sym typeface="+mn-ea"/>
              </a:rPr>
              <a:t>4.</a:t>
            </a:r>
            <a:r>
              <a:rPr lang="zh-CN" altLang="zh-CN" sz="3200" b="1" dirty="0" smtClean="0">
                <a:solidFill>
                  <a:schemeClr val="bg1"/>
                </a:solidFill>
                <a:sym typeface="+mn-ea"/>
              </a:rPr>
              <a:t>学生奖助学金：实时支付</a:t>
            </a:r>
            <a:endParaRPr lang="zh-CN" altLang="zh-CN" sz="3200" b="1" dirty="0" smtClean="0">
              <a:solidFill>
                <a:schemeClr val="bg1"/>
              </a:solidFill>
            </a:endParaRPr>
          </a:p>
          <a:p>
            <a:pPr>
              <a:lnSpc>
                <a:spcPct val="120000"/>
              </a:lnSpc>
            </a:pPr>
            <a:endParaRPr lang="zh-CN" altLang="en-US" sz="2400" dirty="0">
              <a:solidFill>
                <a:schemeClr val="bg1"/>
              </a:solidFill>
              <a:latin typeface="张海山锐线体简" panose="02000000000000000000" pitchFamily="2" charset="-122"/>
              <a:ea typeface="张海山锐线体简" panose="02000000000000000000" pitchFamily="2"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0110" y="1035126"/>
            <a:ext cx="3055205" cy="5822874"/>
          </a:xfrm>
          <a:prstGeom prst="rect">
            <a:avLst/>
          </a:prstGeom>
        </p:spPr>
      </p:pic>
      <p:sp>
        <p:nvSpPr>
          <p:cNvPr id="49" name="矩形 48"/>
          <p:cNvSpPr/>
          <p:nvPr/>
        </p:nvSpPr>
        <p:spPr>
          <a:xfrm>
            <a:off x="1146628" y="1785258"/>
            <a:ext cx="2336800" cy="4151086"/>
          </a:xfrm>
          <a:prstGeom prst="rect">
            <a:avLst/>
          </a:prstGeom>
          <a:solidFill>
            <a:srgbClr val="534C49"/>
          </a:solidFill>
          <a:ln>
            <a:solidFill>
              <a:srgbClr val="534C49"/>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zh-CN" sz="2800" b="1" dirty="0" smtClean="0">
                <a:solidFill>
                  <a:schemeClr val="bg1"/>
                </a:solidFill>
                <a:sym typeface="+mn-ea"/>
              </a:rPr>
              <a:t> </a:t>
            </a:r>
            <a:r>
              <a:rPr lang="zh-CN" altLang="zh-CN" sz="2800" b="1" dirty="0" smtClean="0">
                <a:solidFill>
                  <a:schemeClr val="bg1"/>
                </a:solidFill>
                <a:sym typeface="+mn-ea"/>
              </a:rPr>
              <a:t>在资金正常支付的前提下，借款或报销款支付时间：</a:t>
            </a:r>
            <a:endParaRPr lang="zh-CN" altLang="en-US" sz="2800"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xmlns="" val="0"/>
              </a:ext>
            </a:extLst>
          </a:blip>
          <a:srcRect t="57391"/>
          <a:stretch>
            <a:fillRect/>
          </a:stretch>
        </p:blipFill>
        <p:spPr>
          <a:xfrm>
            <a:off x="0" y="0"/>
            <a:ext cx="12192000" cy="3429000"/>
          </a:xfrm>
          <a:prstGeom prst="rect">
            <a:avLst/>
          </a:prstGeom>
        </p:spPr>
      </p:pic>
      <p:sp>
        <p:nvSpPr>
          <p:cNvPr id="5" name="矩形 4"/>
          <p:cNvSpPr/>
          <p:nvPr/>
        </p:nvSpPr>
        <p:spPr>
          <a:xfrm>
            <a:off x="0" y="0"/>
            <a:ext cx="12192000" cy="3429000"/>
          </a:xfrm>
          <a:prstGeom prst="rect">
            <a:avLst/>
          </a:prstGeom>
          <a:solidFill>
            <a:srgbClr val="D1AA7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16131" y="3892623"/>
            <a:ext cx="10960553" cy="2710180"/>
          </a:xfrm>
          <a:prstGeom prst="rect">
            <a:avLst/>
          </a:prstGeom>
          <a:noFill/>
        </p:spPr>
        <p:txBody>
          <a:bodyPr wrap="square" rtlCol="0">
            <a:spAutoFit/>
          </a:bodyPr>
          <a:lstStyle/>
          <a:p>
            <a:pPr>
              <a:lnSpc>
                <a:spcPct val="120000"/>
              </a:lnSpc>
              <a:spcBef>
                <a:spcPts val="1000"/>
              </a:spcBef>
              <a:spcAft>
                <a:spcPts val="1000"/>
              </a:spcAft>
              <a:buClr>
                <a:schemeClr val="accent1"/>
              </a:buClr>
              <a:buFont typeface="Arial" panose="020B0604020202020204" pitchFamily="34" charset="0"/>
              <a:buChar char="•"/>
            </a:pPr>
            <a:r>
              <a:rPr lang="zh-CN" altLang="en-US" sz="3200" b="1" dirty="0" smtClean="0">
                <a:latin typeface="仿宋_GB2312" panose="02010609030101010101" pitchFamily="49" charset="-122"/>
                <a:ea typeface="仿宋_GB2312" panose="02010609030101010101" pitchFamily="49" charset="-122"/>
                <a:sym typeface="+mn-ea"/>
              </a:rPr>
              <a:t>经办人在</a:t>
            </a:r>
            <a:r>
              <a:rPr lang="zh-CN" altLang="en-US" sz="3200" b="1" dirty="0">
                <a:latin typeface="仿宋_GB2312" panose="02010609030101010101" pitchFamily="49" charset="-122"/>
                <a:ea typeface="仿宋_GB2312" panose="02010609030101010101" pitchFamily="49" charset="-122"/>
                <a:sym typeface="+mn-ea"/>
              </a:rPr>
              <a:t>取得税务发票后，使用及报销税务发票前</a:t>
            </a:r>
            <a:r>
              <a:rPr lang="zh-CN" altLang="en-US" sz="3200" b="1" dirty="0" smtClean="0">
                <a:latin typeface="仿宋_GB2312" panose="02010609030101010101" pitchFamily="49" charset="-122"/>
                <a:ea typeface="仿宋_GB2312" panose="02010609030101010101" pitchFamily="49" charset="-122"/>
                <a:sym typeface="+mn-ea"/>
              </a:rPr>
              <a:t>，应当主动进</a:t>
            </a:r>
            <a:r>
              <a:rPr lang="zh-CN" altLang="en-US" sz="3200" b="1" dirty="0">
                <a:latin typeface="仿宋_GB2312" panose="02010609030101010101" pitchFamily="49" charset="-122"/>
                <a:ea typeface="仿宋_GB2312" panose="02010609030101010101" pitchFamily="49" charset="-122"/>
                <a:sym typeface="+mn-ea"/>
              </a:rPr>
              <a:t>行税务发票流向或真伪查询。</a:t>
            </a:r>
            <a:endParaRPr lang="en-US" altLang="zh-CN" sz="3200" b="1" dirty="0">
              <a:latin typeface="仿宋_GB2312" panose="02010609030101010101" pitchFamily="49" charset="-122"/>
              <a:ea typeface="仿宋_GB2312" panose="02010609030101010101" pitchFamily="49" charset="-122"/>
            </a:endParaRPr>
          </a:p>
          <a:p>
            <a:pPr>
              <a:lnSpc>
                <a:spcPct val="120000"/>
              </a:lnSpc>
              <a:spcBef>
                <a:spcPts val="1000"/>
              </a:spcBef>
              <a:spcAft>
                <a:spcPts val="1000"/>
              </a:spcAft>
              <a:buClr>
                <a:schemeClr val="accent1"/>
              </a:buClr>
              <a:buFont typeface="Arial" panose="020B0604020202020204" pitchFamily="34" charset="0"/>
              <a:buChar char="•"/>
            </a:pPr>
            <a:r>
              <a:rPr lang="zh-CN" altLang="en-US" sz="3200" b="1" dirty="0">
                <a:latin typeface="仿宋_GB2312" panose="02010609030101010101" pitchFamily="49" charset="-122"/>
                <a:ea typeface="仿宋_GB2312" panose="02010609030101010101" pitchFamily="49" charset="-122"/>
                <a:sym typeface="+mn-ea"/>
              </a:rPr>
              <a:t>税务机关暂不能提供查询服务的公园门票、火车票、汽车票等冠名发票除外。</a:t>
            </a:r>
            <a:endParaRPr lang="zh-CN" altLang="zh-CN" sz="3200" dirty="0">
              <a:latin typeface="华文仿宋" panose="02010600040101010101" pitchFamily="2" charset="-122"/>
              <a:ea typeface="华文仿宋" panose="02010600040101010101" pitchFamily="2" charset="-122"/>
            </a:endParaRPr>
          </a:p>
        </p:txBody>
      </p:sp>
      <p:sp>
        <p:nvSpPr>
          <p:cNvPr id="4" name="矩形 3"/>
          <p:cNvSpPr/>
          <p:nvPr/>
        </p:nvSpPr>
        <p:spPr>
          <a:xfrm>
            <a:off x="-2" y="3429000"/>
            <a:ext cx="12192001" cy="72000"/>
          </a:xfrm>
          <a:prstGeom prst="rect">
            <a:avLst/>
          </a:prstGeom>
          <a:solidFill>
            <a:srgbClr val="D1AA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1127125" y="3164670"/>
            <a:ext cx="3529013" cy="57600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1240477" y="3252615"/>
            <a:ext cx="3230880" cy="460375"/>
          </a:xfrm>
          <a:prstGeom prst="rect">
            <a:avLst/>
          </a:prstGeom>
          <a:noFill/>
        </p:spPr>
        <p:txBody>
          <a:bodyPr wrap="none" rtlCol="0">
            <a:spAutoFit/>
          </a:bodyPr>
          <a:lstStyle/>
          <a:p>
            <a:pPr algn="ctr" eaLnBrk="1" hangingPunct="1"/>
            <a:r>
              <a:rPr lang="zh-CN" altLang="en-US" sz="2400" dirty="0" smtClean="0">
                <a:solidFill>
                  <a:schemeClr val="bg1"/>
                </a:solidFill>
                <a:latin typeface="张海山锐线体简" panose="02000000000000000000" pitchFamily="2" charset="-122"/>
                <a:ea typeface="张海山锐线体简" panose="02000000000000000000" pitchFamily="2" charset="-122"/>
                <a:sym typeface="+mn-ea"/>
              </a:rPr>
              <a:t>税务发票真伪验证要求</a:t>
            </a:r>
            <a:endParaRPr lang="zh-CN" altLang="en-US" sz="2400" dirty="0" smtClean="0">
              <a:solidFill>
                <a:schemeClr val="bg1"/>
              </a:solidFill>
              <a:latin typeface="张海山锐线体简" panose="02000000000000000000" pitchFamily="2" charset="-122"/>
              <a:ea typeface="张海山锐线体简" panose="02000000000000000000" pitchFamily="2" charset="-122"/>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88975" y="4325620"/>
            <a:ext cx="11160760" cy="783590"/>
          </a:xfrm>
          <a:prstGeom prst="rect">
            <a:avLst/>
          </a:prstGeom>
        </p:spPr>
        <p:txBody>
          <a:bodyPr wrap="square">
            <a:spAutoFit/>
          </a:bodyPr>
          <a:lstStyle/>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kumimoji="0" lang="en-US" altLang="zh-CN" sz="2000" b="1" i="0" u="none" strike="noStrike" kern="1200" cap="none" spc="0" normalizeH="0" baseline="0" noProof="0" dirty="0" smtClean="0">
              <a:ln>
                <a:noFill/>
              </a:ln>
              <a:solidFill>
                <a:schemeClr val="tx1"/>
              </a:solidFill>
              <a:effectLst/>
              <a:uLnTx/>
              <a:uFillTx/>
              <a:latin typeface="+mn-ea"/>
              <a:cs typeface="+mn-ea"/>
            </a:endParaRPr>
          </a:p>
          <a:p>
            <a:pPr marL="273050" marR="0" lvl="0" indent="-273050" algn="l" defTabSz="914400" rtl="0" eaLnBrk="1" fontAlgn="base" latinLnBrk="0" hangingPunct="1">
              <a:lnSpc>
                <a:spcPct val="100000"/>
              </a:lnSpc>
              <a:spcBef>
                <a:spcPts val="600"/>
              </a:spcBef>
              <a:spcAft>
                <a:spcPct val="0"/>
              </a:spcAft>
              <a:buClr>
                <a:schemeClr val="accent1"/>
              </a:buClr>
              <a:buSzPct val="76000"/>
              <a:buFont typeface="Wingdings 3" panose="05040102010807070707" pitchFamily="18" charset="2"/>
              <a:buChar char=""/>
              <a:defRPr/>
            </a:pPr>
            <a:endParaRPr lang="en-US" altLang="zh-CN" sz="2000" b="1" noProof="0" dirty="0" smtClean="0">
              <a:ln>
                <a:noFill/>
              </a:ln>
              <a:effectLst/>
              <a:uLnTx/>
              <a:uFillTx/>
              <a:latin typeface="+mn-ea"/>
              <a:cs typeface="+mn-ea"/>
              <a:sym typeface="+mn-ea"/>
            </a:endParaRPr>
          </a:p>
        </p:txBody>
      </p:sp>
      <p:graphicFrame>
        <p:nvGraphicFramePr>
          <p:cNvPr id="3" name="图表 2"/>
          <p:cNvGraphicFramePr/>
          <p:nvPr/>
        </p:nvGraphicFramePr>
        <p:xfrm>
          <a:off x="1403350" y="1142365"/>
          <a:ext cx="10337800" cy="4566285"/>
        </p:xfrm>
        <a:graphic>
          <a:graphicData uri="http://schemas.openxmlformats.org/drawingml/2006/chart">
            <c:chart xmlns:c="http://schemas.openxmlformats.org/drawingml/2006/chart" xmlns:r="http://schemas.openxmlformats.org/officeDocument/2006/relationships" r:id="rId2"/>
          </a:graphicData>
        </a:graphic>
      </p:graphicFrame>
      <p:sp>
        <p:nvSpPr>
          <p:cNvPr id="4" name="文本框 209"/>
          <p:cNvSpPr txBox="1"/>
          <p:nvPr/>
        </p:nvSpPr>
        <p:spPr>
          <a:xfrm>
            <a:off x="175766" y="90613"/>
            <a:ext cx="4094480" cy="521970"/>
          </a:xfrm>
          <a:prstGeom prst="rect">
            <a:avLst/>
          </a:prstGeom>
          <a:solidFill>
            <a:srgbClr val="D1AA73"/>
          </a:solidFill>
          <a:effectLst>
            <a:outerShdw blurRad="25400" algn="ctr" rotWithShape="0">
              <a:schemeClr val="tx1">
                <a:alpha val="40000"/>
              </a:schemeClr>
            </a:outerShdw>
          </a:effectLst>
        </p:spPr>
        <p:txBody>
          <a:bodyPr wrap="none" rtlCol="0">
            <a:spAutoFit/>
          </a:bodyPr>
          <a:lstStyle/>
          <a:p>
            <a:pPr algn="ctr"/>
            <a:r>
              <a:rPr lang="zh-CN" altLang="en-US" sz="2800" dirty="0">
                <a:latin typeface="楷体" panose="02010609060101010101" pitchFamily="49" charset="-122"/>
                <a:ea typeface="楷体" panose="02010609060101010101" pitchFamily="49" charset="-122"/>
                <a:cs typeface="+mj-cs"/>
                <a:sym typeface="+mn-ea"/>
              </a:rPr>
              <a:t>税务发票真伪验证要求</a:t>
            </a:r>
            <a:r>
              <a:rPr lang="zh-CN" altLang="en-US" sz="2800" dirty="0">
                <a:latin typeface="+mj-lt"/>
                <a:ea typeface="+mj-ea"/>
                <a:cs typeface="+mj-cs"/>
                <a:sym typeface="+mn-ea"/>
              </a:rPr>
              <a:t>：</a:t>
            </a:r>
            <a:endParaRPr lang="zh-CN" altLang="en-US" sz="2800" b="1" dirty="0">
              <a:solidFill>
                <a:schemeClr val="bg1"/>
              </a:solidFill>
              <a:latin typeface="+mn-ea"/>
            </a:endParaRPr>
          </a:p>
        </p:txBody>
      </p:sp>
      <p:sp>
        <p:nvSpPr>
          <p:cNvPr id="5" name="文本框 4"/>
          <p:cNvSpPr txBox="1"/>
          <p:nvPr/>
        </p:nvSpPr>
        <p:spPr>
          <a:xfrm>
            <a:off x="1685925" y="1177925"/>
            <a:ext cx="9627870" cy="4154170"/>
          </a:xfrm>
          <a:prstGeom prst="rect">
            <a:avLst/>
          </a:prstGeom>
          <a:noFill/>
        </p:spPr>
        <p:txBody>
          <a:bodyPr wrap="square" rtlCol="0">
            <a:spAutoFit/>
          </a:bodyPr>
          <a:lstStyle/>
          <a:p>
            <a:pPr marL="0" marR="0" lvl="0" indent="0" algn="l" defTabSz="914400" rtl="0" fontAlgn="base">
              <a:lnSpc>
                <a:spcPct val="100000"/>
              </a:lnSpc>
              <a:spcBef>
                <a:spcPts val="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发票真伪查询方法：</a:t>
            </a:r>
            <a:endParaRPr kumimoji="0" lang="en-US" altLang="zh-CN" sz="2400" b="1" i="0" u="none" strike="noStrike" kern="1200" cap="none" spc="0" normalizeH="0" baseline="0" noProof="0" dirty="0" smtClean="0">
              <a:ln>
                <a:noFill/>
              </a:ln>
              <a:solidFill>
                <a:schemeClr val="tx1"/>
              </a:solidFill>
              <a:effectLst/>
              <a:uLnTx/>
              <a:uFillTx/>
              <a:latin typeface="华文仿宋" panose="02010600040101010101" pitchFamily="2" charset="-122"/>
              <a:ea typeface="华文仿宋" panose="02010600040101010101" pitchFamily="2" charset="-122"/>
              <a:cs typeface="华文仿宋" panose="02010600040101010101" pitchFamily="2" charset="-122"/>
            </a:endParaRPr>
          </a:p>
          <a:p>
            <a:pPr marL="0" marR="0" lvl="0" indent="0" algn="l" defTabSz="914400" rtl="0" fontAlgn="base">
              <a:lnSpc>
                <a:spcPct val="100000"/>
              </a:lnSpc>
              <a:spcBef>
                <a:spcPts val="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1.</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电话查询；</a:t>
            </a:r>
            <a:endParaRPr kumimoji="0" lang="en-US" altLang="zh-CN" sz="2400" b="1" i="0" u="none" strike="noStrike" kern="1200" cap="none" spc="0" normalizeH="0" baseline="0" noProof="0" dirty="0" smtClean="0">
              <a:ln>
                <a:noFill/>
              </a:ln>
              <a:solidFill>
                <a:schemeClr val="tx1"/>
              </a:solidFill>
              <a:effectLst/>
              <a:uLnTx/>
              <a:uFillTx/>
              <a:latin typeface="华文仿宋" panose="02010600040101010101" pitchFamily="2" charset="-122"/>
              <a:ea typeface="华文仿宋" panose="02010600040101010101" pitchFamily="2" charset="-122"/>
              <a:cs typeface="华文仿宋" panose="02010600040101010101" pitchFamily="2" charset="-122"/>
            </a:endParaRPr>
          </a:p>
          <a:p>
            <a:pPr marL="0" marR="0" lvl="0" indent="0" algn="l" defTabSz="914400" rtl="0" fontAlgn="base">
              <a:lnSpc>
                <a:spcPct val="100000"/>
              </a:lnSpc>
              <a:spcBef>
                <a:spcPts val="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 拨打税务服务热线（区号）</a:t>
            </a:r>
            <a:r>
              <a:rPr lang="en-US" altLang="zh-CN" sz="2400" b="1" noProof="0" dirty="0" smtClean="0">
                <a:ln>
                  <a:noFill/>
                </a:ln>
                <a:solidFill>
                  <a:srgbClr val="FF0000"/>
                </a:solidFill>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12366</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，根据语音提示输入发票号码和发   票代码等信息进行真伪查询。</a:t>
            </a:r>
          </a:p>
          <a:p>
            <a:pPr marL="0" marR="0" lvl="0" indent="0" algn="l" defTabSz="914400" rtl="0" fontAlgn="base">
              <a:lnSpc>
                <a:spcPct val="100000"/>
              </a:lnSpc>
              <a:spcBef>
                <a:spcPts val="0"/>
              </a:spcBef>
              <a:spcAft>
                <a:spcPct val="0"/>
              </a:spcAft>
              <a:buClr>
                <a:schemeClr val="accent1"/>
              </a:buClr>
              <a:buSzPct val="76000"/>
              <a:buFont typeface="Arial" panose="020B0604020202020204" pitchFamily="34" charset="0"/>
              <a:buNone/>
              <a:defRPr/>
            </a:pP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2.</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网站查询；</a:t>
            </a:r>
            <a:endParaRPr kumimoji="0" lang="en-US" altLang="zh-CN" sz="2400" b="1" i="0" u="none" strike="noStrike" kern="1200" cap="none" spc="0" normalizeH="0" baseline="0" noProof="0" dirty="0" smtClean="0">
              <a:ln>
                <a:noFill/>
              </a:ln>
              <a:solidFill>
                <a:schemeClr val="tx1"/>
              </a:solidFill>
              <a:effectLst/>
              <a:uLnTx/>
              <a:uFillTx/>
              <a:latin typeface="华文仿宋" panose="02010600040101010101" pitchFamily="2" charset="-122"/>
              <a:ea typeface="华文仿宋" panose="02010600040101010101" pitchFamily="2" charset="-122"/>
              <a:cs typeface="华文仿宋" panose="02010600040101010101" pitchFamily="2" charset="-122"/>
            </a:endParaRPr>
          </a:p>
          <a:p>
            <a:pPr marL="273050" marR="0" lvl="0" indent="0" algn="l" defTabSz="914400" rtl="0" fontAlgn="base">
              <a:lnSpc>
                <a:spcPct val="100000"/>
              </a:lnSpc>
              <a:spcBef>
                <a:spcPts val="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a:t>
            </a: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1</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）云南省国税</a:t>
            </a: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地税发票，登录国家税务总局云南省税务局（网址</a:t>
            </a: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http://www.yn-n-tax.gov.cn/ —</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涉税查询</a:t>
            </a: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全国增值税查验平台</a:t>
            </a: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通用机打发票流向查询</a:t>
            </a: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原地税代开发票查询</a:t>
            </a: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按菜单选择查询）。</a:t>
            </a:r>
            <a:endParaRPr kumimoji="0" lang="en-US" altLang="zh-CN" sz="2400" b="1" i="0" u="none" strike="noStrike" kern="1200" cap="none" spc="0" normalizeH="0" baseline="0" noProof="0" dirty="0" smtClean="0">
              <a:ln>
                <a:noFill/>
              </a:ln>
              <a:solidFill>
                <a:schemeClr val="tx1"/>
              </a:solidFill>
              <a:effectLst/>
              <a:uLnTx/>
              <a:uFillTx/>
              <a:latin typeface="华文仿宋" panose="02010600040101010101" pitchFamily="2" charset="-122"/>
              <a:ea typeface="华文仿宋" panose="02010600040101010101" pitchFamily="2" charset="-122"/>
              <a:cs typeface="华文仿宋" panose="02010600040101010101" pitchFamily="2" charset="-122"/>
            </a:endParaRPr>
          </a:p>
          <a:p>
            <a:pPr marL="273050" marR="0" lvl="0" indent="0" algn="l" defTabSz="914400" rtl="0" fontAlgn="base">
              <a:lnSpc>
                <a:spcPct val="100000"/>
              </a:lnSpc>
              <a:spcBef>
                <a:spcPts val="0"/>
              </a:spcBef>
              <a:spcAft>
                <a:spcPct val="0"/>
              </a:spcAft>
              <a:buClr>
                <a:schemeClr val="accent1"/>
              </a:buClr>
              <a:buSzPct val="76000"/>
              <a:buFont typeface="Arial" panose="020B0604020202020204" pitchFamily="34" charset="0"/>
              <a:buNone/>
              <a:defRPr/>
            </a:pP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a:t>
            </a:r>
            <a:r>
              <a:rPr lang="en-US" altLang="zh-CN"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2</a:t>
            </a:r>
            <a:r>
              <a:rPr lang="zh-CN" altLang="en-US" sz="2400" b="1" noProof="0" dirty="0" smtClean="0">
                <a:ln>
                  <a:noFill/>
                </a:ln>
                <a:effectLst/>
                <a:uLnTx/>
                <a:uFillTx/>
                <a:latin typeface="华文仿宋" panose="02010600040101010101" pitchFamily="2" charset="-122"/>
                <a:ea typeface="华文仿宋" panose="02010600040101010101" pitchFamily="2" charset="-122"/>
                <a:cs typeface="华文仿宋" panose="02010600040101010101" pitchFamily="2" charset="-122"/>
                <a:sym typeface="+mn-ea"/>
              </a:rPr>
              <a:t>）取得外省发票的，可按发票上印明的防伪措施、查询方式进行识别或查询，也可直接登录税务发票所属省份国家税务局门户网站进行查询。</a:t>
            </a:r>
            <a:endParaRPr lang="zh-CN" altLang="en-US" sz="2400" b="1" dirty="0">
              <a:latin typeface="华文仿宋" panose="02010600040101010101" pitchFamily="2" charset="-122"/>
              <a:ea typeface="华文仿宋" panose="02010600040101010101" pitchFamily="2" charset="-122"/>
              <a:cs typeface="华文仿宋" panose="02010600040101010101" pitchFamily="2"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244600"/>
            <a:ext cx="12192000" cy="3962400"/>
          </a:xfrm>
          <a:prstGeom prst="rect">
            <a:avLst/>
          </a:prstGeom>
          <a:solidFill>
            <a:srgbClr val="534C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latin typeface="仿宋" panose="02010609060101010101" pitchFamily="49" charset="-122"/>
              <a:ea typeface="仿宋" panose="02010609060101010101" pitchFamily="49" charset="-122"/>
            </a:endParaRPr>
          </a:p>
        </p:txBody>
      </p:sp>
      <p:sp>
        <p:nvSpPr>
          <p:cNvPr id="6" name="矩形 5"/>
          <p:cNvSpPr/>
          <p:nvPr/>
        </p:nvSpPr>
        <p:spPr>
          <a:xfrm>
            <a:off x="1765300" y="1282700"/>
            <a:ext cx="8153400" cy="3539430"/>
          </a:xfrm>
          <a:prstGeom prst="rect">
            <a:avLst/>
          </a:prstGeom>
        </p:spPr>
        <p:txBody>
          <a:bodyPr wrap="square">
            <a:spAutoFit/>
          </a:bodyPr>
          <a:lstStyle/>
          <a:p>
            <a:pPr algn="ctr"/>
            <a:r>
              <a:rPr lang="zh-CN" altLang="en-US"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财务各科室咨询电话：</a:t>
            </a:r>
            <a:endParaRPr lang="en-US" altLang="zh-CN"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endParaRPr>
          </a:p>
          <a:p>
            <a:r>
              <a:rPr lang="zh-CN" altLang="en-US"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处办公室：</a:t>
            </a:r>
            <a:r>
              <a:rPr lang="en-US" altLang="zh-CN"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63863038</a:t>
            </a:r>
          </a:p>
          <a:p>
            <a:r>
              <a:rPr lang="zh-CN" altLang="en-US"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预算科：</a:t>
            </a:r>
            <a:r>
              <a:rPr lang="en-US" altLang="zh-CN"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63862181</a:t>
            </a:r>
          </a:p>
          <a:p>
            <a:r>
              <a:rPr lang="zh-CN" altLang="en-US"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科研管理科：</a:t>
            </a:r>
            <a:r>
              <a:rPr lang="en-US" altLang="zh-CN"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63863306</a:t>
            </a:r>
          </a:p>
          <a:p>
            <a:r>
              <a:rPr lang="zh-CN" altLang="en-US"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会计科：</a:t>
            </a:r>
            <a:r>
              <a:rPr lang="en-US" altLang="zh-CN"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63863039</a:t>
            </a:r>
          </a:p>
          <a:p>
            <a:r>
              <a:rPr lang="zh-CN" altLang="en-US"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项目科：</a:t>
            </a:r>
            <a:r>
              <a:rPr lang="en-US" altLang="zh-CN"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63862039</a:t>
            </a:r>
          </a:p>
          <a:p>
            <a:r>
              <a:rPr lang="zh-CN" altLang="en-US"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出纳：</a:t>
            </a:r>
            <a:r>
              <a:rPr lang="en-US" altLang="zh-CN" sz="32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63863037</a:t>
            </a:r>
            <a:endParaRPr lang="zh-CN" altLang="zh-CN" sz="6000" b="1" dirty="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endParaRPr>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1541775"/>
            <a:ext cx="12192000" cy="3600000"/>
          </a:xfrm>
          <a:prstGeom prst="rect">
            <a:avLst/>
          </a:prstGeom>
          <a:solidFill>
            <a:srgbClr val="534C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0" b="1" dirty="0">
              <a:latin typeface="仿宋" panose="02010609060101010101" pitchFamily="49" charset="-122"/>
              <a:ea typeface="仿宋" panose="02010609060101010101" pitchFamily="49" charset="-122"/>
            </a:endParaRPr>
          </a:p>
        </p:txBody>
      </p:sp>
      <p:sp>
        <p:nvSpPr>
          <p:cNvPr id="6" name="矩形 5"/>
          <p:cNvSpPr/>
          <p:nvPr/>
        </p:nvSpPr>
        <p:spPr>
          <a:xfrm>
            <a:off x="2541239" y="1996010"/>
            <a:ext cx="7109639" cy="2862322"/>
          </a:xfrm>
          <a:prstGeom prst="rect">
            <a:avLst/>
          </a:prstGeom>
        </p:spPr>
        <p:txBody>
          <a:bodyPr wrap="none">
            <a:spAutoFit/>
          </a:bodyPr>
          <a:lstStyle/>
          <a:p>
            <a:pPr algn="ctr"/>
            <a:r>
              <a:rPr lang="zh-CN" altLang="zh-CN" sz="60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精打细算，厉行节约</a:t>
            </a:r>
            <a:endParaRPr lang="en-US" altLang="zh-CN" sz="6000" b="1" dirty="0" smtClean="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endParaRPr>
          </a:p>
          <a:p>
            <a:pPr algn="ctr"/>
            <a:endParaRPr lang="zh-CN" altLang="zh-CN" sz="6000" b="1" dirty="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endParaRPr>
          </a:p>
          <a:p>
            <a:pPr algn="ctr"/>
            <a:r>
              <a:rPr lang="zh-CN" altLang="zh-CN" sz="6000" b="1" dirty="0">
                <a:solidFill>
                  <a:schemeClr val="bg1"/>
                </a:solidFill>
                <a:effectLst>
                  <a:outerShdw blurRad="60007" dist="310007" dir="7680000" sy="30000" kx="1300200" algn="ctr" rotWithShape="0">
                    <a:prstClr val="black">
                      <a:alpha val="32000"/>
                    </a:prstClr>
                  </a:outerShdw>
                </a:effectLst>
                <a:latin typeface="华文楷体" panose="02010600040101010101" pitchFamily="2" charset="-122"/>
                <a:ea typeface="华文楷体" panose="02010600040101010101" pitchFamily="2" charset="-122"/>
              </a:rPr>
              <a:t>谢谢！</a:t>
            </a:r>
          </a:p>
        </p:txBody>
      </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2" cstate="print">
            <a:extLst>
              <a:ext uri="{28A0092B-C50C-407E-A947-70E740481C1C}">
                <a14:useLocalDpi xmlns:a14="http://schemas.microsoft.com/office/drawing/2010/main" xmlns="" val="0"/>
              </a:ext>
            </a:extLst>
          </a:blip>
          <a:srcRect l="34863" r="5625"/>
          <a:stretch>
            <a:fillRect/>
          </a:stretch>
        </p:blipFill>
        <p:spPr>
          <a:xfrm>
            <a:off x="1" y="0"/>
            <a:ext cx="6096000" cy="6858000"/>
          </a:xfrm>
          <a:prstGeom prst="rect">
            <a:avLst/>
          </a:prstGeom>
        </p:spPr>
      </p:pic>
      <p:sp>
        <p:nvSpPr>
          <p:cNvPr id="12" name="任意多边形 11"/>
          <p:cNvSpPr/>
          <p:nvPr/>
        </p:nvSpPr>
        <p:spPr>
          <a:xfrm rot="5400000" flipH="1">
            <a:off x="2664318" y="-2669683"/>
            <a:ext cx="6863365" cy="12192000"/>
          </a:xfrm>
          <a:custGeom>
            <a:avLst/>
            <a:gdLst>
              <a:gd name="connsiteX0" fmla="*/ 6858000 w 6863365"/>
              <a:gd name="connsiteY0" fmla="*/ 12192000 h 12192000"/>
              <a:gd name="connsiteX1" fmla="*/ 6858000 w 6863365"/>
              <a:gd name="connsiteY1" fmla="*/ 12190476 h 12192000"/>
              <a:gd name="connsiteX2" fmla="*/ 18771 w 6863365"/>
              <a:gd name="connsiteY2" fmla="*/ 12190476 h 12192000"/>
              <a:gd name="connsiteX3" fmla="*/ 3441068 w 6863365"/>
              <a:gd name="connsiteY3" fmla="*/ 6289964 h 12192000"/>
              <a:gd name="connsiteX4" fmla="*/ 6858000 w 6863365"/>
              <a:gd name="connsiteY4" fmla="*/ 12181226 h 12192000"/>
              <a:gd name="connsiteX5" fmla="*/ 6858000 w 6863365"/>
              <a:gd name="connsiteY5" fmla="*/ 0 h 12192000"/>
              <a:gd name="connsiteX6" fmla="*/ 0 w 6863365"/>
              <a:gd name="connsiteY6" fmla="*/ 0 h 12192000"/>
              <a:gd name="connsiteX7" fmla="*/ 0 w 6863365"/>
              <a:gd name="connsiteY7" fmla="*/ 12192000 h 12192000"/>
              <a:gd name="connsiteX8" fmla="*/ 6863365 w 6863365"/>
              <a:gd name="connsiteY8" fmla="*/ 12190476 h 12192000"/>
              <a:gd name="connsiteX9" fmla="*/ 6858000 w 6863365"/>
              <a:gd name="connsiteY9" fmla="*/ 12181226 h 12192000"/>
              <a:gd name="connsiteX10" fmla="*/ 6858000 w 6863365"/>
              <a:gd name="connsiteY10" fmla="*/ 12190476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63365" h="12192000">
                <a:moveTo>
                  <a:pt x="6858000" y="12192000"/>
                </a:moveTo>
                <a:lnTo>
                  <a:pt x="6858000" y="12190476"/>
                </a:lnTo>
                <a:lnTo>
                  <a:pt x="18771" y="12190476"/>
                </a:lnTo>
                <a:lnTo>
                  <a:pt x="3441068" y="6289964"/>
                </a:lnTo>
                <a:lnTo>
                  <a:pt x="6858000" y="12181226"/>
                </a:lnTo>
                <a:lnTo>
                  <a:pt x="6858000" y="0"/>
                </a:lnTo>
                <a:lnTo>
                  <a:pt x="0" y="0"/>
                </a:lnTo>
                <a:lnTo>
                  <a:pt x="0" y="12192000"/>
                </a:lnTo>
                <a:close/>
                <a:moveTo>
                  <a:pt x="6863365" y="12190476"/>
                </a:moveTo>
                <a:lnTo>
                  <a:pt x="6858000" y="12181226"/>
                </a:lnTo>
                <a:lnTo>
                  <a:pt x="6858000" y="1219047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3" name="文本框 2"/>
          <p:cNvSpPr txBox="1"/>
          <p:nvPr/>
        </p:nvSpPr>
        <p:spPr>
          <a:xfrm>
            <a:off x="7535863" y="2663601"/>
            <a:ext cx="1706880" cy="398780"/>
          </a:xfrm>
          <a:prstGeom prst="rect">
            <a:avLst/>
          </a:prstGeom>
          <a:solidFill>
            <a:srgbClr val="D1AA73"/>
          </a:solidFill>
          <a:ln w="19050">
            <a:noFill/>
          </a:ln>
          <a:effectLst/>
        </p:spPr>
        <p:txBody>
          <a:bodyPr wrap="none" rtlCol="0">
            <a:spAutoFit/>
          </a:bodyPr>
          <a:lstStyle/>
          <a:p>
            <a:r>
              <a:rPr lang="zh-CN" altLang="en-US" sz="2000" dirty="0">
                <a:solidFill>
                  <a:schemeClr val="bg1"/>
                </a:solidFill>
                <a:latin typeface="张海山锐线体简" panose="02000000000000000000" pitchFamily="2" charset="-122"/>
                <a:ea typeface="张海山锐线体简" panose="02000000000000000000" pitchFamily="2" charset="-122"/>
              </a:rPr>
              <a:t>财务报账培训</a:t>
            </a:r>
          </a:p>
        </p:txBody>
      </p:sp>
      <p:sp>
        <p:nvSpPr>
          <p:cNvPr id="9" name="等腰三角形 8"/>
          <p:cNvSpPr/>
          <p:nvPr/>
        </p:nvSpPr>
        <p:spPr>
          <a:xfrm rot="5400000" flipH="1">
            <a:off x="5712264" y="3863245"/>
            <a:ext cx="447195" cy="385513"/>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542167" y="3137670"/>
            <a:ext cx="5219065" cy="645160"/>
          </a:xfrm>
          <a:prstGeom prst="rect">
            <a:avLst/>
          </a:prstGeom>
          <a:noFill/>
        </p:spPr>
        <p:txBody>
          <a:bodyPr wrap="none" rtlCol="0">
            <a:spAutoFit/>
          </a:bodyPr>
          <a:lstStyle/>
          <a:p>
            <a:pPr algn="ctr"/>
            <a:r>
              <a:rPr lang="zh-CN" altLang="en-US" sz="3600" b="1" dirty="0" smtClean="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rPr>
              <a:t>二、财务借款和报销流程</a:t>
            </a:r>
            <a:endParaRPr lang="zh-CN" altLang="en-US" sz="3600" b="1" dirty="0">
              <a:solidFill>
                <a:srgbClr val="534C49"/>
              </a:solidFill>
              <a:latin typeface="Microsoft JhengHei Light" panose="020B0304030504040204" pitchFamily="34" charset="-122"/>
              <a:ea typeface="Microsoft JhengHei Light" panose="020B0304030504040204" pitchFamily="34" charset="-122"/>
              <a:cs typeface="Microsoft JhengHei Light" panose="020B0304030504040204" pitchFamily="34" charset="-122"/>
            </a:endParaRPr>
          </a:p>
        </p:txBody>
      </p:sp>
      <p:sp>
        <p:nvSpPr>
          <p:cNvPr id="17" name="矩形 16"/>
          <p:cNvSpPr/>
          <p:nvPr/>
        </p:nvSpPr>
        <p:spPr>
          <a:xfrm>
            <a:off x="7535863" y="3796404"/>
            <a:ext cx="3240000" cy="18000"/>
          </a:xfrm>
          <a:prstGeom prst="rect">
            <a:avLst/>
          </a:prstGeom>
          <a:solidFill>
            <a:srgbClr val="534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237068"/>
            <a:ext cx="12192002" cy="256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等腰三角形 10"/>
          <p:cNvSpPr/>
          <p:nvPr/>
        </p:nvSpPr>
        <p:spPr>
          <a:xfrm rot="5400000" flipH="1">
            <a:off x="-508617" y="466676"/>
            <a:ext cx="6844594" cy="5900512"/>
          </a:xfrm>
          <a:prstGeom prst="triangle">
            <a:avLst/>
          </a:prstGeom>
          <a:noFill/>
          <a:ln w="57150">
            <a:solidFill>
              <a:srgbClr val="D1AA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nvSpPr>
        <p:spPr>
          <a:xfrm rot="5400000" flipH="1">
            <a:off x="5094590" y="2304591"/>
            <a:ext cx="1297029" cy="1118128"/>
          </a:xfrm>
          <a:prstGeom prst="triangle">
            <a:avLst/>
          </a:prstGeom>
          <a:solidFill>
            <a:srgbClr val="534C4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4982210" y="6475361"/>
            <a:ext cx="2227580" cy="337185"/>
          </a:xfrm>
          <a:prstGeom prst="rect">
            <a:avLst/>
          </a:prstGeom>
          <a:noFill/>
        </p:spPr>
        <p:txBody>
          <a:bodyPr wrap="none" rtlCol="0">
            <a:spAutoFit/>
          </a:bodyPr>
          <a:lstStyle>
            <a:defPPr>
              <a:defRPr lang="zh-CN"/>
            </a:defPPr>
            <a:lvl1pPr algn="ctr">
              <a:defRPr sz="1600" b="1" cap="all">
                <a:solidFill>
                  <a:srgbClr val="C00000"/>
                </a:solidFill>
                <a:latin typeface="华文行楷" panose="02010800040101010101" charset="-122"/>
                <a:ea typeface="华文行楷" panose="02010800040101010101" charset="-122"/>
              </a:defRPr>
            </a:lvl1pPr>
          </a:lstStyle>
          <a:p>
            <a:r>
              <a:rPr lang="zh-CN" altLang="en-US" dirty="0"/>
              <a:t>西南林业大学</a:t>
            </a:r>
            <a:r>
              <a:rPr lang="en-US" altLang="zh-CN" dirty="0"/>
              <a:t>—</a:t>
            </a:r>
            <a:r>
              <a:rPr lang="zh-CN" altLang="en-US" dirty="0"/>
              <a:t>财务处</a:t>
            </a:r>
          </a:p>
        </p:txBody>
      </p:sp>
    </p:spTree>
  </p:cSld>
  <p:clrMapOvr>
    <a:masterClrMapping/>
  </p:clrMapOvr>
  <mc:AlternateContent xmlns:mc="http://schemas.openxmlformats.org/markup-compatibility/2006">
    <mc:Choice xmlns:p14="http://schemas.microsoft.com/office/powerpoint/2010/main" xmlns="" Requires="p14">
      <p:transition spd="slow" p14:dur="1100">
        <p14:switch dir="r"/>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89</TotalTime>
  <Words>12223</Words>
  <Application>Microsoft Office PowerPoint</Application>
  <PresentationFormat>自定义</PresentationFormat>
  <Paragraphs>637</Paragraphs>
  <Slides>83</Slides>
  <Notes>17</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83</vt:i4>
      </vt:variant>
    </vt:vector>
  </HeadingPairs>
  <TitlesOfParts>
    <vt:vector size="102" baseType="lpstr">
      <vt:lpstr>Arial</vt:lpstr>
      <vt:lpstr>宋体</vt:lpstr>
      <vt:lpstr>Calibri Light</vt:lpstr>
      <vt:lpstr>张海山锐线体简</vt:lpstr>
      <vt:lpstr>Calibri</vt:lpstr>
      <vt:lpstr>造字工房悦黑体验版常规体</vt:lpstr>
      <vt:lpstr>华文行楷</vt:lpstr>
      <vt:lpstr>仿宋_GB2312</vt:lpstr>
      <vt:lpstr>华文新魏</vt:lpstr>
      <vt:lpstr>Times New Roman</vt:lpstr>
      <vt:lpstr>Microsoft JhengHei Light</vt:lpstr>
      <vt:lpstr>Wingdings 3</vt:lpstr>
      <vt:lpstr>华文仿宋</vt:lpstr>
      <vt:lpstr>微软雅黑</vt:lpstr>
      <vt:lpstr>Wingdings</vt:lpstr>
      <vt:lpstr>楷体</vt:lpstr>
      <vt:lpstr>仿宋</vt:lpstr>
      <vt:lpstr>华文楷体</vt: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幻灯片 82</vt:lpstr>
      <vt:lpstr>幻灯片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www.pptbz.com</dc:title>
  <dc:creator>ppt宝藏</dc:creator>
  <cp:lastModifiedBy>Administrator</cp:lastModifiedBy>
  <cp:revision>653</cp:revision>
  <dcterms:created xsi:type="dcterms:W3CDTF">2015-07-31T08:22:00Z</dcterms:created>
  <dcterms:modified xsi:type="dcterms:W3CDTF">2018-09-07T06:11:45Z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2052-10.1.0.7468</vt:lpwstr>
  </property>
</Properties>
</file>